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y="5143500" cx="9144000"/>
  <p:notesSz cx="6858000" cy="9144000"/>
  <p:embeddedFontLst>
    <p:embeddedFont>
      <p:font typeface="Helvetica Neue"/>
      <p:regular r:id="rId71"/>
      <p:bold r:id="rId72"/>
      <p:italic r:id="rId73"/>
      <p:boldItalic r:id="rId74"/>
    </p:embeddedFont>
    <p:embeddedFont>
      <p:font typeface="Helvetica Neue Light"/>
      <p:regular r:id="rId75"/>
      <p:bold r:id="rId76"/>
      <p:italic r:id="rId77"/>
      <p:boldItalic r:id="rId78"/>
    </p:embeddedFont>
    <p:embeddedFont>
      <p:font typeface="DM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54303B9-9C1C-4734-97F3-71B7F4D53542}">
  <a:tblStyle styleId="{354303B9-9C1C-4734-97F3-71B7F4D5354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E0428F4-39BD-45A5-BA9B-DF45B4048378}"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DMSans-bold.fntdata"/><Relationship Id="rId82" Type="http://schemas.openxmlformats.org/officeDocument/2006/relationships/font" Target="fonts/DMSans-boldItalic.fntdata"/><Relationship Id="rId81" Type="http://schemas.openxmlformats.org/officeDocument/2006/relationships/font" Target="fonts/DM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HelveticaNeue-italic.fntdata"/><Relationship Id="rId72" Type="http://schemas.openxmlformats.org/officeDocument/2006/relationships/font" Target="fonts/HelveticaNeue-bold.fntdata"/><Relationship Id="rId31" Type="http://schemas.openxmlformats.org/officeDocument/2006/relationships/slide" Target="slides/slide24.xml"/><Relationship Id="rId75" Type="http://schemas.openxmlformats.org/officeDocument/2006/relationships/font" Target="fonts/HelveticaNeueLight-regular.fntdata"/><Relationship Id="rId30" Type="http://schemas.openxmlformats.org/officeDocument/2006/relationships/slide" Target="slides/slide23.xml"/><Relationship Id="rId74" Type="http://schemas.openxmlformats.org/officeDocument/2006/relationships/font" Target="fonts/HelveticaNeue-boldItalic.fntdata"/><Relationship Id="rId33" Type="http://schemas.openxmlformats.org/officeDocument/2006/relationships/slide" Target="slides/slide26.xml"/><Relationship Id="rId77" Type="http://schemas.openxmlformats.org/officeDocument/2006/relationships/font" Target="fonts/HelveticaNeueLight-italic.fntdata"/><Relationship Id="rId32" Type="http://schemas.openxmlformats.org/officeDocument/2006/relationships/slide" Target="slides/slide25.xml"/><Relationship Id="rId76" Type="http://schemas.openxmlformats.org/officeDocument/2006/relationships/font" Target="fonts/HelveticaNeueLight-bold.fntdata"/><Relationship Id="rId35" Type="http://schemas.openxmlformats.org/officeDocument/2006/relationships/slide" Target="slides/slide28.xml"/><Relationship Id="rId79" Type="http://schemas.openxmlformats.org/officeDocument/2006/relationships/font" Target="fonts/DMSans-regular.fntdata"/><Relationship Id="rId34" Type="http://schemas.openxmlformats.org/officeDocument/2006/relationships/slide" Target="slides/slide27.xml"/><Relationship Id="rId78" Type="http://schemas.openxmlformats.org/officeDocument/2006/relationships/font" Target="fonts/HelveticaNeueLight-boldItalic.fntdata"/><Relationship Id="rId71" Type="http://schemas.openxmlformats.org/officeDocument/2006/relationships/font" Target="fonts/HelveticaNeue-regular.fntdata"/><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3a496e909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3a496e909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d82f9d36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12d82f9d360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d82f9d36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12d82f9d360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d82f9d36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12d82f9d360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200">
                <a:solidFill>
                  <a:schemeClr val="dk1"/>
                </a:solidFill>
              </a:rPr>
              <a:t>Podrían cambiar el nombre del método y de paso repasar los conceptos de usar nombres representativos.</a:t>
            </a:r>
            <a:br>
              <a:rPr lang="es" sz="1200">
                <a:solidFill>
                  <a:schemeClr val="dk1"/>
                </a:solidFill>
              </a:rPr>
            </a:br>
            <a:r>
              <a:rPr lang="es" sz="1200">
                <a:solidFill>
                  <a:schemeClr val="dk1"/>
                </a:solidFill>
              </a:rPr>
              <a:t>Duración estimada: 10 minutos </a:t>
            </a:r>
            <a:endParaRPr sz="1200">
              <a:solidFill>
                <a:schemeClr val="dk1"/>
              </a:solidFill>
            </a:endParaRPr>
          </a:p>
          <a:p>
            <a:pPr indent="0" lvl="0" marL="0" rtl="0" algn="l">
              <a:lnSpc>
                <a:spcPct val="100000"/>
              </a:lnSpc>
              <a:spcBef>
                <a:spcPts val="0"/>
              </a:spcBef>
              <a:spcAft>
                <a:spcPts val="0"/>
              </a:spcAft>
              <a:buSzPts val="1100"/>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df8c1a598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12df8c1a598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 Duración estimada: 15 a 20 minutos</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2df8c1a598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12df8c1a598_0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df8c1a598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12df8c1a598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df8c1a598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12df8c1a598_0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2c1ddbcd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12c1ddbcd4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df8c1a598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12df8c1a598_0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df8c1a598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12df8c1a598_0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df8c1a598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12df8c1a598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df8c1a598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12df8c1a598_0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df8c1a598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12df8c1a598_0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2df8c1a598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12df8c1a598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df8c1a598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12df8c1a598_0_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df8c1a598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12df8c1a598_0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df8c1a598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12df8c1a598_0_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df8c1a598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12df8c1a598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f39843100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2f39843100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f398431007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f398431007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204e3c0884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2204e3c0884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204e3c0884_0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2204e3c0884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204e3c088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204e3c088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204e3c0884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2204e3c0884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204e3c0884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2204e3c0884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204e3c088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2204e3c0884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Más ejemplos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204e3c0884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2204e3c0884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Más ejemplos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204e3c088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204e3c088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204e3c0884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2204e3c0884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204e3c0884_0_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2204e3c0884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204e3c0884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204e3c0884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204e3c0884_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2204e3c0884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605"/>
              <a:buFont typeface="Arial"/>
              <a:buNone/>
            </a:pPr>
            <a:r>
              <a:rPr lang="es" sz="1235">
                <a:solidFill>
                  <a:schemeClr val="dk1"/>
                </a:solidFill>
                <a:latin typeface="Helvetica Neue Light"/>
                <a:ea typeface="Helvetica Neue Light"/>
                <a:cs typeface="Helvetica Neue Light"/>
                <a:sym typeface="Helvetica Neue Light"/>
              </a:rPr>
              <a:t>No requieren que el usuario especifique el número de clústeres de antemano. Devuelve una salida (normalmente como un dendrograma), y el usuario decide el número apropiado de clústeres (manual o algorítmica). Manualmente, el usuario puede cortar el dendrograma donde los grupos fusionados están demasiado separados. Alternativamente, el usuario puede simplemente devolver un número específico de clústeres (similar a k-means).</a:t>
            </a:r>
            <a:endParaRPr sz="1200">
              <a:latin typeface="Helvetica Neue Light"/>
              <a:ea typeface="Helvetica Neue Light"/>
              <a:cs typeface="Helvetica Neue Light"/>
              <a:sym typeface="Helvetica Neue Ligh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204e3c0884_0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2204e3c0884_0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204e3c0884_0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2204e3c0884_0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204e3c0884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2204e3c0884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204e3c0884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204e3c0884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204e3c0884_0_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2204e3c0884_0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204e3c0884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2204e3c0884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3a496e909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3a496e909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204e3c0884_0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2204e3c0884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204e3c0884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2204e3c0884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Usualmente podemos medir que tan parecido es un individuo/objeto a otro por medio de medidas de similitud (e.g Jaccard, Michener, Sokal, Rogers, Dice, Hamman, Ochisi, Gowers, Pearson o Russel), sin embargo también podemos medir qué tan diferente es un individuo/objeto a otro por medidas de disimilitud (e.g. Distancia Euclidiana, Manhattan, Minkowski, Chebysev o Canberra)</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204e3c0884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2204e3c0884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Usualmente podemos medir que tan parecido es un individuo/objeto a otro por medio de medidas de similitud (e.g Jaccard, Michener, Sokal, Rogers, Dice, Hamman, Ochisi, Gowers, Pearson o Russel), sin embargo también podemos medir qué tan diferente es un individuo/objeto a otro por medidas de disimilitud (e.g. Distancia Euclidiana, Manhattan, Minkowski, Chebysev o Canberra)</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204e3c0884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204e3c0884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204e3c0884_0_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204e3c0884_0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204e3c0884_0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2204e3c0884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204e3c0884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2204e3c0884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ACTIVIDAD que se puede llevar a cabo en formato “Breakout Rooms”</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3"/>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204e3c0884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2204e3c0884_0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204e3c0884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2204e3c0884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 revisar las respuestas del chat a cada una de las preguntas propuestas y dar visibilidad a las respuestas que den cuenta de un modo de resolver diferente al del alumno que está exponiendo.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204e3c0884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2204e3c0884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Profe, utilice esta guía para moderar la puesta en común. Recomendamos revisar las respuestas del chat a cada una de las preguntas propuestas y dar visibilidad a las respuestas que den cuenta de un modo de resolver diferente al del alumno que está exponiendo.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204e3c0884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2204e3c0884_0_5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204e3c0884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2204e3c0884_0_5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f398431007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2f398431007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f39843100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f39843100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2d82f9d36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12d82f9d360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d82f9d36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12d82f9d360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d82f9d36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12d82f9d360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 name="Google Shape;34;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5" name="Google Shape;35;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36" name="Shape 36"/>
        <p:cNvGrpSpPr/>
        <p:nvPr/>
      </p:nvGrpSpPr>
      <p:grpSpPr>
        <a:xfrm>
          <a:off x="0" y="0"/>
          <a:ext cx="0" cy="0"/>
          <a:chOff x="0" y="0"/>
          <a:chExt cx="0" cy="0"/>
        </a:xfrm>
      </p:grpSpPr>
      <p:pic>
        <p:nvPicPr>
          <p:cNvPr id="37" name="Google Shape;37;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1">
  <p:cSld name="SECTION_HEADER_1_1_1_1_2">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2">
    <p:bg>
      <p:bgPr>
        <a:blipFill>
          <a:blip r:embed="rId2">
            <a:alphaModFix/>
          </a:blip>
          <a:stretch>
            <a:fillRect/>
          </a:stretch>
        </a:blipFill>
      </p:bgPr>
    </p:bg>
    <p:spTree>
      <p:nvGrpSpPr>
        <p:cNvPr id="40" name="Shape 40"/>
        <p:cNvGrpSpPr/>
        <p:nvPr/>
      </p:nvGrpSpPr>
      <p:grpSpPr>
        <a:xfrm>
          <a:off x="0" y="0"/>
          <a:ext cx="0" cy="0"/>
          <a:chOff x="0" y="0"/>
          <a:chExt cx="0" cy="0"/>
        </a:xfrm>
      </p:grpSpPr>
      <p:pic>
        <p:nvPicPr>
          <p:cNvPr id="41" name="Google Shape;41;p1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 name="Google Shape;44;p1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1">
  <p:cSld name="SECTION_HEADER_1_1_1_1_1_1_1_1_1_3">
    <p:bg>
      <p:bgPr>
        <a:blipFill>
          <a:blip r:embed="rId2">
            <a:alphaModFix/>
          </a:blip>
          <a:stretch>
            <a:fillRect/>
          </a:stretch>
        </a:blipFill>
      </p:bgPr>
    </p:bg>
    <p:spTree>
      <p:nvGrpSpPr>
        <p:cNvPr id="45" name="Shape 45"/>
        <p:cNvGrpSpPr/>
        <p:nvPr/>
      </p:nvGrpSpPr>
      <p:grpSpPr>
        <a:xfrm>
          <a:off x="0" y="0"/>
          <a:ext cx="0" cy="0"/>
          <a:chOff x="0" y="0"/>
          <a:chExt cx="0" cy="0"/>
        </a:xfrm>
      </p:grpSpPr>
      <p:pic>
        <p:nvPicPr>
          <p:cNvPr id="46" name="Google Shape;46;p1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47" name="Shape 47"/>
        <p:cNvGrpSpPr/>
        <p:nvPr/>
      </p:nvGrpSpPr>
      <p:grpSpPr>
        <a:xfrm>
          <a:off x="0" y="0"/>
          <a:ext cx="0" cy="0"/>
          <a:chOff x="0" y="0"/>
          <a:chExt cx="0" cy="0"/>
        </a:xfrm>
      </p:grpSpPr>
      <p:pic>
        <p:nvPicPr>
          <p:cNvPr id="48" name="Google Shape;48;p1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53" name="Shape 53"/>
        <p:cNvGrpSpPr/>
        <p:nvPr/>
      </p:nvGrpSpPr>
      <p:grpSpPr>
        <a:xfrm>
          <a:off x="0" y="0"/>
          <a:ext cx="0" cy="0"/>
          <a:chOff x="0" y="0"/>
          <a:chExt cx="0" cy="0"/>
        </a:xfrm>
      </p:grpSpPr>
      <p:sp>
        <p:nvSpPr>
          <p:cNvPr id="54" name="Google Shape;54;p2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 name="Google Shape;55;p2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56" name="Google Shape;56;p2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2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1" name="Google Shape;61;p22"/>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2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9" name="Shape 69"/>
        <p:cNvGrpSpPr/>
        <p:nvPr/>
      </p:nvGrpSpPr>
      <p:grpSpPr>
        <a:xfrm>
          <a:off x="0" y="0"/>
          <a:ext cx="0" cy="0"/>
          <a:chOff x="0" y="0"/>
          <a:chExt cx="0" cy="0"/>
        </a:xfrm>
      </p:grpSpPr>
      <p:pic>
        <p:nvPicPr>
          <p:cNvPr id="70" name="Google Shape;70;p2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75" name="Shape 75"/>
        <p:cNvGrpSpPr/>
        <p:nvPr/>
      </p:nvGrpSpPr>
      <p:grpSpPr>
        <a:xfrm>
          <a:off x="0" y="0"/>
          <a:ext cx="0" cy="0"/>
          <a:chOff x="0" y="0"/>
          <a:chExt cx="0" cy="0"/>
        </a:xfrm>
      </p:grpSpPr>
      <p:pic>
        <p:nvPicPr>
          <p:cNvPr id="76" name="Google Shape;76;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5" name="Shape 15"/>
        <p:cNvGrpSpPr/>
        <p:nvPr/>
      </p:nvGrpSpPr>
      <p:grpSpPr>
        <a:xfrm>
          <a:off x="0" y="0"/>
          <a:ext cx="0" cy="0"/>
          <a:chOff x="0" y="0"/>
          <a:chExt cx="0" cy="0"/>
        </a:xfrm>
      </p:grpSpPr>
      <p:sp>
        <p:nvSpPr>
          <p:cNvPr id="16" name="Google Shape;16;p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 name="Google Shape;17;p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8" name="Google Shape;18;p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 name="Google Shape;25;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1.xml"/><Relationship Id="rId10" Type="http://schemas.openxmlformats.org/officeDocument/2006/relationships/slideLayout" Target="../slideLayouts/slideLayout27.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9" name="Shape 49"/>
        <p:cNvGrpSpPr/>
        <p:nvPr/>
      </p:nvGrpSpPr>
      <p:grpSpPr>
        <a:xfrm>
          <a:off x="0" y="0"/>
          <a:ext cx="0" cy="0"/>
          <a:chOff x="0" y="0"/>
          <a:chExt cx="0" cy="0"/>
        </a:xfrm>
      </p:grpSpPr>
      <p:sp>
        <p:nvSpPr>
          <p:cNvPr id="50" name="Google Shape;50;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1" name="Google Shape;51;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2" name="Google Shape;5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4.jpg"/><Relationship Id="rId4" Type="http://schemas.openxmlformats.org/officeDocument/2006/relationships/image" Target="../media/image43.jpg"/><Relationship Id="rId5"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50.png"/><Relationship Id="rId5"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51.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6.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68.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6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hyperlink" Target="https://medium.com/@tuhinmukherjee74/different-types-of-distances-used-in-machine-learning-8f541bbdce8" TargetMode="Externa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7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 Id="rId3"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12.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30"/>
          <p:cNvSpPr txBox="1"/>
          <p:nvPr/>
        </p:nvSpPr>
        <p:spPr>
          <a:xfrm>
            <a:off x="1323900" y="2126950"/>
            <a:ext cx="64962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Aprendizaje No Supervisado </a:t>
            </a:r>
            <a:endParaRPr b="1" i="0" sz="4000" u="none" cap="none" strike="noStrike">
              <a:solidFill>
                <a:srgbClr val="EAFF6A"/>
              </a:solidFill>
              <a:latin typeface="DM Sans"/>
              <a:ea typeface="DM Sans"/>
              <a:cs typeface="DM Sans"/>
              <a:sym typeface="DM Sans"/>
            </a:endParaRPr>
          </a:p>
        </p:txBody>
      </p:sp>
      <p:sp>
        <p:nvSpPr>
          <p:cNvPr id="82" name="Google Shape;82;p30"/>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s" sz="1800">
                <a:solidFill>
                  <a:schemeClr val="lt1"/>
                </a:solidFill>
                <a:latin typeface="DM Sans"/>
                <a:ea typeface="DM Sans"/>
                <a:cs typeface="DM Sans"/>
                <a:sym typeface="DM Sans"/>
              </a:rPr>
              <a:t>UNIDAD 8.</a:t>
            </a:r>
            <a:r>
              <a:rPr b="1" i="0" lang="es" sz="1800" u="none" cap="none" strike="noStrike">
                <a:solidFill>
                  <a:schemeClr val="lt1"/>
                </a:solidFill>
                <a:latin typeface="DM Sans"/>
                <a:ea typeface="DM Sans"/>
                <a:cs typeface="DM Sans"/>
                <a:sym typeface="DM Sans"/>
              </a:rPr>
              <a:t> </a:t>
            </a:r>
            <a:r>
              <a:rPr b="1" lang="es" sz="1800">
                <a:solidFill>
                  <a:schemeClr val="lt1"/>
                </a:solidFill>
                <a:latin typeface="DM Sans"/>
                <a:ea typeface="DM Sans"/>
                <a:cs typeface="DM Sans"/>
                <a:sym typeface="DM Sans"/>
              </a:rPr>
              <a:t>DATA SCIENCE I</a:t>
            </a:r>
            <a:endParaRPr b="1" i="0" sz="1600" u="none" cap="none" strike="noStrike">
              <a:solidFill>
                <a:schemeClr val="lt1"/>
              </a:solidFill>
              <a:latin typeface="DM Sans"/>
              <a:ea typeface="DM Sans"/>
              <a:cs typeface="DM Sans"/>
              <a:sym typeface="DM Sans"/>
            </a:endParaRPr>
          </a:p>
        </p:txBody>
      </p:sp>
      <p:pic>
        <p:nvPicPr>
          <p:cNvPr id="83" name="Google Shape;83;p30"/>
          <p:cNvPicPr preferRelativeResize="0"/>
          <p:nvPr/>
        </p:nvPicPr>
        <p:blipFill>
          <a:blip r:embed="rId3">
            <a:alphaModFix/>
          </a:blip>
          <a:stretch>
            <a:fillRect/>
          </a:stretch>
        </p:blipFill>
        <p:spPr>
          <a:xfrm>
            <a:off x="2605100" y="3654844"/>
            <a:ext cx="3933794" cy="1624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9"/>
          <p:cNvSpPr txBox="1"/>
          <p:nvPr/>
        </p:nvSpPr>
        <p:spPr>
          <a:xfrm>
            <a:off x="1461288"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Regresión lineal simple y múltiple, nociones y</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83AEFB"/>
                </a:solidFill>
                <a:latin typeface="DM Sans"/>
                <a:ea typeface="DM Sans"/>
                <a:cs typeface="DM Sans"/>
                <a:sym typeface="DM Sans"/>
              </a:rPr>
              <a:t>aplicaciones prácticas</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0"/>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El concepto modelo</a:t>
            </a:r>
            <a:endParaRPr b="1" sz="40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41"/>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Para poder aplicar un modelo de regresión lineal</a:t>
            </a:r>
            <a:endParaRPr b="1" i="0" sz="4000" u="none" cap="none" strike="noStrike">
              <a:solidFill>
                <a:schemeClr val="dk1"/>
              </a:solidFill>
              <a:latin typeface="DM Sans"/>
              <a:ea typeface="DM Sans"/>
              <a:cs typeface="DM Sans"/>
              <a:sym typeface="DM Sans"/>
            </a:endParaRPr>
          </a:p>
        </p:txBody>
      </p:sp>
      <p:sp>
        <p:nvSpPr>
          <p:cNvPr id="161" name="Google Shape;161;p41"/>
          <p:cNvSpPr/>
          <p:nvPr/>
        </p:nvSpPr>
        <p:spPr>
          <a:xfrm>
            <a:off x="1731113" y="22590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1"/>
          <p:cNvSpPr/>
          <p:nvPr/>
        </p:nvSpPr>
        <p:spPr>
          <a:xfrm>
            <a:off x="4278440" y="225900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1"/>
          <p:cNvSpPr/>
          <p:nvPr/>
        </p:nvSpPr>
        <p:spPr>
          <a:xfrm>
            <a:off x="6825776" y="22590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4" name="Google Shape;164;p41"/>
          <p:cNvCxnSpPr>
            <a:stCxn id="161" idx="6"/>
            <a:endCxn id="162" idx="2"/>
          </p:cNvCxnSpPr>
          <p:nvPr/>
        </p:nvCxnSpPr>
        <p:spPr>
          <a:xfrm>
            <a:off x="2318213" y="2552579"/>
            <a:ext cx="1960200" cy="0"/>
          </a:xfrm>
          <a:prstGeom prst="straightConnector1">
            <a:avLst/>
          </a:prstGeom>
          <a:noFill/>
          <a:ln cap="flat" cmpd="sng" w="9525">
            <a:solidFill>
              <a:srgbClr val="EAFF6A"/>
            </a:solidFill>
            <a:prstDash val="solid"/>
            <a:round/>
            <a:headEnd len="sm" w="sm" type="none"/>
            <a:tailEnd len="sm" w="sm" type="none"/>
          </a:ln>
        </p:spPr>
      </p:cxnSp>
      <p:cxnSp>
        <p:nvCxnSpPr>
          <p:cNvPr id="165" name="Google Shape;165;p41"/>
          <p:cNvCxnSpPr>
            <a:stCxn id="162" idx="6"/>
            <a:endCxn id="163" idx="2"/>
          </p:cNvCxnSpPr>
          <p:nvPr/>
        </p:nvCxnSpPr>
        <p:spPr>
          <a:xfrm>
            <a:off x="4865540" y="2552554"/>
            <a:ext cx="1960200" cy="0"/>
          </a:xfrm>
          <a:prstGeom prst="straightConnector1">
            <a:avLst/>
          </a:prstGeom>
          <a:noFill/>
          <a:ln cap="flat" cmpd="sng" w="9525">
            <a:solidFill>
              <a:srgbClr val="EAFF6A"/>
            </a:solidFill>
            <a:prstDash val="solid"/>
            <a:round/>
            <a:headEnd len="sm" w="sm" type="none"/>
            <a:tailEnd len="sm" w="sm" type="none"/>
          </a:ln>
        </p:spPr>
      </p:cxnSp>
      <p:sp>
        <p:nvSpPr>
          <p:cNvPr id="166" name="Google Shape;166;p41"/>
          <p:cNvSpPr txBox="1"/>
          <p:nvPr/>
        </p:nvSpPr>
        <p:spPr>
          <a:xfrm>
            <a:off x="1049275" y="3005625"/>
            <a:ext cx="1950900" cy="1144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s" sz="1350" u="none" cap="none" strike="noStrike">
                <a:solidFill>
                  <a:schemeClr val="dk1"/>
                </a:solidFill>
                <a:highlight>
                  <a:schemeClr val="lt1"/>
                </a:highlight>
                <a:latin typeface="DM Sans"/>
                <a:ea typeface="DM Sans"/>
                <a:cs typeface="DM Sans"/>
                <a:sym typeface="DM Sans"/>
              </a:rPr>
              <a:t>Aplicar un ajuste por el método de mínimos cuadrados.</a:t>
            </a:r>
            <a:endParaRPr b="0" i="0" sz="1350" u="none" cap="none" strike="noStrike">
              <a:solidFill>
                <a:schemeClr val="dk1"/>
              </a:solidFill>
              <a:latin typeface="DM Sans"/>
              <a:ea typeface="DM Sans"/>
              <a:cs typeface="DM Sans"/>
              <a:sym typeface="DM Sans"/>
            </a:endParaRPr>
          </a:p>
          <a:p>
            <a:pPr indent="0" lvl="0" marL="0" marR="0" rtl="0" algn="ctr">
              <a:lnSpc>
                <a:spcPct val="115000"/>
              </a:lnSpc>
              <a:spcBef>
                <a:spcPts val="100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p:txBody>
      </p:sp>
      <p:sp>
        <p:nvSpPr>
          <p:cNvPr id="167" name="Google Shape;167;p41"/>
          <p:cNvSpPr txBox="1"/>
          <p:nvPr/>
        </p:nvSpPr>
        <p:spPr>
          <a:xfrm>
            <a:off x="3596600" y="3005625"/>
            <a:ext cx="1950900" cy="1351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s" sz="1350" u="none" cap="none" strike="noStrike">
                <a:solidFill>
                  <a:schemeClr val="dk1"/>
                </a:solidFill>
                <a:highlight>
                  <a:schemeClr val="lt1"/>
                </a:highlight>
                <a:latin typeface="DM Sans"/>
                <a:ea typeface="DM Sans"/>
                <a:cs typeface="DM Sans"/>
                <a:sym typeface="DM Sans"/>
              </a:rPr>
              <a:t>Hacer</a:t>
            </a:r>
            <a:r>
              <a:rPr b="0" i="0" lang="es" sz="1350" u="none" cap="none" strike="noStrike">
                <a:solidFill>
                  <a:schemeClr val="dk1"/>
                </a:solidFill>
                <a:latin typeface="DM Sans"/>
                <a:ea typeface="DM Sans"/>
                <a:cs typeface="DM Sans"/>
                <a:sym typeface="DM Sans"/>
              </a:rPr>
              <a:t> </a:t>
            </a:r>
            <a:r>
              <a:rPr b="0" i="0" lang="es" sz="1350" u="none" cap="none" strike="noStrike">
                <a:solidFill>
                  <a:schemeClr val="dk1"/>
                </a:solidFill>
                <a:highlight>
                  <a:schemeClr val="lt1"/>
                </a:highlight>
                <a:latin typeface="DM Sans"/>
                <a:ea typeface="DM Sans"/>
                <a:cs typeface="DM Sans"/>
                <a:sym typeface="DM Sans"/>
              </a:rPr>
              <a:t>verificaciones para chequear que el modelo sea válido y bueno.</a:t>
            </a:r>
            <a:endParaRPr b="0" i="0" sz="1350" u="none" cap="none" strike="noStrike">
              <a:solidFill>
                <a:schemeClr val="dk1"/>
              </a:solidFill>
              <a:highlight>
                <a:schemeClr val="lt1"/>
              </a:highlight>
              <a:latin typeface="DM Sans"/>
              <a:ea typeface="DM Sans"/>
              <a:cs typeface="DM Sans"/>
              <a:sym typeface="DM Sans"/>
            </a:endParaRPr>
          </a:p>
          <a:p>
            <a:pPr indent="0" lvl="0" marL="0" marR="0" rtl="0" algn="ctr">
              <a:lnSpc>
                <a:spcPct val="115000"/>
              </a:lnSpc>
              <a:spcBef>
                <a:spcPts val="100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p:txBody>
      </p:sp>
      <p:sp>
        <p:nvSpPr>
          <p:cNvPr id="168" name="Google Shape;168;p41"/>
          <p:cNvSpPr txBox="1"/>
          <p:nvPr/>
        </p:nvSpPr>
        <p:spPr>
          <a:xfrm>
            <a:off x="6143925" y="3005625"/>
            <a:ext cx="19509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000"/>
              </a:spcAft>
              <a:buClr>
                <a:schemeClr val="dk1"/>
              </a:buClr>
              <a:buSzPts val="1100"/>
              <a:buFont typeface="Arial"/>
              <a:buNone/>
            </a:pPr>
            <a:r>
              <a:rPr b="0" i="0" lang="es" sz="1350" u="none" cap="none" strike="noStrike">
                <a:solidFill>
                  <a:schemeClr val="dk1"/>
                </a:solidFill>
                <a:highlight>
                  <a:schemeClr val="lt1"/>
                </a:highlight>
                <a:latin typeface="DM Sans"/>
                <a:ea typeface="DM Sans"/>
                <a:cs typeface="DM Sans"/>
                <a:sym typeface="DM Sans"/>
              </a:rPr>
              <a:t>Además de tener una recta de ajuste, </a:t>
            </a:r>
            <a:r>
              <a:rPr b="1" i="0" lang="es" sz="1350" u="none" cap="none" strike="noStrike">
                <a:solidFill>
                  <a:schemeClr val="dk1"/>
                </a:solidFill>
                <a:highlight>
                  <a:schemeClr val="lt1"/>
                </a:highlight>
                <a:latin typeface="DM Sans"/>
                <a:ea typeface="DM Sans"/>
                <a:cs typeface="DM Sans"/>
                <a:sym typeface="DM Sans"/>
              </a:rPr>
              <a:t>la denominaremos recta de regresión</a:t>
            </a:r>
            <a:r>
              <a:rPr b="0" i="0" lang="es" sz="1350" u="none" cap="none" strike="noStrike">
                <a:solidFill>
                  <a:schemeClr val="dk1"/>
                </a:solidFill>
                <a:highlight>
                  <a:schemeClr val="lt1"/>
                </a:highlight>
                <a:latin typeface="DM Sans"/>
                <a:ea typeface="DM Sans"/>
                <a:cs typeface="DM Sans"/>
                <a:sym typeface="DM Sans"/>
              </a:rPr>
              <a:t>, porque cumple con las condiciones 🎉.</a:t>
            </a:r>
            <a:endParaRPr b="0" i="0" sz="1350" u="none" cap="none" strike="noStrike">
              <a:solidFill>
                <a:schemeClr val="dk1"/>
              </a:solidFill>
              <a:latin typeface="DM Sans"/>
              <a:ea typeface="DM Sans"/>
              <a:cs typeface="DM Sans"/>
              <a:sym typeface="DM Sans"/>
            </a:endParaRPr>
          </a:p>
        </p:txBody>
      </p:sp>
      <p:sp>
        <p:nvSpPr>
          <p:cNvPr id="169" name="Google Shape;169;p41"/>
          <p:cNvSpPr txBox="1"/>
          <p:nvPr/>
        </p:nvSpPr>
        <p:spPr>
          <a:xfrm>
            <a:off x="4364888" y="22524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sp>
        <p:nvSpPr>
          <p:cNvPr id="170" name="Google Shape;170;p41"/>
          <p:cNvSpPr txBox="1"/>
          <p:nvPr/>
        </p:nvSpPr>
        <p:spPr>
          <a:xfrm>
            <a:off x="6912188" y="22524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3</a:t>
            </a:r>
            <a:endParaRPr b="1" i="0" sz="3000" u="none" cap="none" strike="noStrike">
              <a:solidFill>
                <a:schemeClr val="dk1"/>
              </a:solidFill>
              <a:latin typeface="DM Sans"/>
              <a:ea typeface="DM Sans"/>
              <a:cs typeface="DM Sans"/>
              <a:sym typeface="DM Sans"/>
            </a:endParaRPr>
          </a:p>
        </p:txBody>
      </p:sp>
      <p:sp>
        <p:nvSpPr>
          <p:cNvPr id="171" name="Google Shape;171;p41"/>
          <p:cNvSpPr txBox="1"/>
          <p:nvPr/>
        </p:nvSpPr>
        <p:spPr>
          <a:xfrm>
            <a:off x="1817525" y="22524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2"/>
          <p:cNvSpPr txBox="1"/>
          <p:nvPr/>
        </p:nvSpPr>
        <p:spPr>
          <a:xfrm>
            <a:off x="457725" y="778425"/>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Regresión lineal simple</a:t>
            </a:r>
            <a:endParaRPr b="1" i="0" sz="4000" u="none" cap="none" strike="noStrike">
              <a:solidFill>
                <a:schemeClr val="dk1"/>
              </a:solidFill>
              <a:latin typeface="DM Sans"/>
              <a:ea typeface="DM Sans"/>
              <a:cs typeface="DM Sans"/>
              <a:sym typeface="DM Sans"/>
            </a:endParaRPr>
          </a:p>
        </p:txBody>
      </p:sp>
      <p:sp>
        <p:nvSpPr>
          <p:cNvPr id="177" name="Google Shape;177;p42"/>
          <p:cNvSpPr txBox="1"/>
          <p:nvPr/>
        </p:nvSpPr>
        <p:spPr>
          <a:xfrm>
            <a:off x="457725" y="2071425"/>
            <a:ext cx="4355700" cy="2647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90FF"/>
              </a:buClr>
              <a:buSzPts val="1350"/>
              <a:buFont typeface="DM Sans"/>
              <a:buChar char="✓"/>
            </a:pPr>
            <a:r>
              <a:rPr b="0" i="0" lang="es" sz="1350" u="none" cap="none" strike="noStrike">
                <a:solidFill>
                  <a:schemeClr val="dk1"/>
                </a:solidFill>
                <a:latin typeface="DM Sans"/>
                <a:ea typeface="DM Sans"/>
                <a:cs typeface="DM Sans"/>
                <a:sym typeface="DM Sans"/>
              </a:rPr>
              <a:t>Si tenemos dos variables X (independiente) y Y (dependiente) y tomamos una muestra de tamaño n tenemos: </a:t>
            </a:r>
            <a:r>
              <a:rPr b="1" i="0" lang="es" sz="1350" u="none" cap="none" strike="noStrike">
                <a:solidFill>
                  <a:schemeClr val="dk1"/>
                </a:solidFill>
                <a:latin typeface="DM Sans"/>
                <a:ea typeface="DM Sans"/>
                <a:cs typeface="DM Sans"/>
                <a:sym typeface="DM Sans"/>
              </a:rPr>
              <a:t>(x1,y1), (x2,y2),...... (xn,yn)</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0" i="0" lang="es" sz="1350" u="none" cap="none" strike="noStrike">
                <a:solidFill>
                  <a:schemeClr val="dk1"/>
                </a:solidFill>
                <a:latin typeface="DM Sans"/>
                <a:ea typeface="DM Sans"/>
                <a:cs typeface="DM Sans"/>
                <a:sym typeface="DM Sans"/>
              </a:rPr>
              <a:t>Para cada valor xi tenemos una variable aleatoria: </a:t>
            </a:r>
            <a:r>
              <a:rPr b="1" i="0" lang="es" sz="1350" u="none" cap="none" strike="noStrike">
                <a:solidFill>
                  <a:schemeClr val="dk1"/>
                </a:solidFill>
                <a:latin typeface="DM Sans"/>
                <a:ea typeface="DM Sans"/>
                <a:cs typeface="DM Sans"/>
                <a:sym typeface="DM Sans"/>
              </a:rPr>
              <a:t>Yi= Y|X </a:t>
            </a:r>
            <a:endParaRPr b="1" i="0" sz="1350" u="none" cap="none" strike="noStrike">
              <a:solidFill>
                <a:schemeClr val="dk1"/>
              </a:solidFill>
              <a:latin typeface="DM Sans"/>
              <a:ea typeface="DM Sans"/>
              <a:cs typeface="DM Sans"/>
              <a:sym typeface="DM Sans"/>
            </a:endParaRPr>
          </a:p>
          <a:p>
            <a:pPr indent="0" lvl="0" marL="457200" marR="0" rtl="0" algn="l">
              <a:lnSpc>
                <a:spcPct val="100000"/>
              </a:lnSpc>
              <a:spcBef>
                <a:spcPts val="100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De tal forma que las observaciones (y1,y2,...,yn) son una realización de las variables (Y1,Y2,....,Yn)</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Arial"/>
              <a:buChar char="✓"/>
            </a:pPr>
            <a:r>
              <a:rPr b="0" i="0" lang="es" sz="1350" u="none" cap="none" strike="noStrike">
                <a:solidFill>
                  <a:schemeClr val="dk1"/>
                </a:solidFill>
                <a:latin typeface="DM Sans"/>
                <a:ea typeface="DM Sans"/>
                <a:cs typeface="DM Sans"/>
                <a:sym typeface="DM Sans"/>
              </a:rPr>
              <a:t>En este modelo se tiene </a:t>
            </a:r>
            <a:r>
              <a:rPr b="1" i="0" lang="es" sz="1350" u="none" cap="none" strike="noStrike">
                <a:solidFill>
                  <a:schemeClr val="dk1"/>
                </a:solidFill>
                <a:latin typeface="DM Sans"/>
                <a:ea typeface="DM Sans"/>
                <a:cs typeface="DM Sans"/>
                <a:sym typeface="DM Sans"/>
              </a:rPr>
              <a:t>solo una variable dependiente (Y) y una independiente (X)</a:t>
            </a:r>
            <a:r>
              <a:rPr b="0" i="0" lang="es" sz="1350" u="none" cap="none" strike="noStrike">
                <a:solidFill>
                  <a:schemeClr val="dk1"/>
                </a:solidFill>
                <a:latin typeface="DM Sans"/>
                <a:ea typeface="DM Sans"/>
                <a:cs typeface="DM Sans"/>
                <a:sym typeface="DM Sans"/>
              </a:rPr>
              <a:t>, el modelo está dado por: </a:t>
            </a:r>
            <a:r>
              <a:rPr b="1" i="0" lang="es" sz="1350" u="none" cap="none" strike="noStrike">
                <a:solidFill>
                  <a:schemeClr val="dk1"/>
                </a:solidFill>
                <a:latin typeface="DM Sans"/>
                <a:ea typeface="DM Sans"/>
                <a:cs typeface="DM Sans"/>
                <a:sym typeface="DM Sans"/>
              </a:rPr>
              <a:t>y= a+bx</a:t>
            </a:r>
            <a:endParaRPr b="0" i="0" sz="1350" u="none" cap="none" strike="noStrike">
              <a:solidFill>
                <a:srgbClr val="000000"/>
              </a:solidFill>
              <a:latin typeface="DM Sans"/>
              <a:ea typeface="DM Sans"/>
              <a:cs typeface="DM Sans"/>
              <a:sym typeface="DM Sans"/>
            </a:endParaRPr>
          </a:p>
        </p:txBody>
      </p:sp>
      <p:sp>
        <p:nvSpPr>
          <p:cNvPr id="178" name="Google Shape;178;p42"/>
          <p:cNvSpPr txBox="1"/>
          <p:nvPr/>
        </p:nvSpPr>
        <p:spPr>
          <a:xfrm>
            <a:off x="6427740" y="2264828"/>
            <a:ext cx="1494230" cy="60017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179" name="Google Shape;179;p42"/>
          <p:cNvPicPr preferRelativeResize="0"/>
          <p:nvPr/>
        </p:nvPicPr>
        <p:blipFill rotWithShape="1">
          <a:blip r:embed="rId3">
            <a:alphaModFix/>
          </a:blip>
          <a:srcRect b="0" l="0" r="0" t="0"/>
          <a:stretch/>
        </p:blipFill>
        <p:spPr>
          <a:xfrm>
            <a:off x="4992475" y="1374737"/>
            <a:ext cx="3480875" cy="2394025"/>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3"/>
          <p:cNvSpPr txBox="1"/>
          <p:nvPr/>
        </p:nvSpPr>
        <p:spPr>
          <a:xfrm>
            <a:off x="476250" y="6151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Regresión lineal múltiple</a:t>
            </a:r>
            <a:endParaRPr b="1" i="0" sz="4000" u="none" cap="none" strike="noStrike">
              <a:solidFill>
                <a:schemeClr val="dk1"/>
              </a:solidFill>
              <a:latin typeface="DM Sans"/>
              <a:ea typeface="DM Sans"/>
              <a:cs typeface="DM Sans"/>
              <a:sym typeface="DM Sans"/>
            </a:endParaRPr>
          </a:p>
        </p:txBody>
      </p:sp>
      <p:sp>
        <p:nvSpPr>
          <p:cNvPr id="185" name="Google Shape;185;p43"/>
          <p:cNvSpPr txBox="1"/>
          <p:nvPr/>
        </p:nvSpPr>
        <p:spPr>
          <a:xfrm>
            <a:off x="476250" y="1980300"/>
            <a:ext cx="4355700" cy="3163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chemeClr val="dk1"/>
                </a:solidFill>
                <a:latin typeface="DM Sans"/>
                <a:ea typeface="DM Sans"/>
                <a:cs typeface="DM Sans"/>
                <a:sym typeface="DM Sans"/>
              </a:rPr>
              <a:t>Es una generalización del modelo de regresión lineal simple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Arial"/>
              <a:buChar char="✓"/>
            </a:pPr>
            <a:r>
              <a:rPr b="0" i="0" lang="es" sz="1350" u="none" cap="none" strike="noStrike">
                <a:solidFill>
                  <a:schemeClr val="dk1"/>
                </a:solidFill>
                <a:latin typeface="DM Sans"/>
                <a:ea typeface="DM Sans"/>
                <a:cs typeface="DM Sans"/>
                <a:sym typeface="DM Sans"/>
              </a:rPr>
              <a:t>Para este caso tenemos una variable dependiente (Y) con varias independientes (X1,X2,X3,...,Xn) llamadas </a:t>
            </a:r>
            <a:r>
              <a:rPr b="1" i="0" lang="es" sz="1350" u="none" cap="none" strike="noStrike">
                <a:solidFill>
                  <a:schemeClr val="dk1"/>
                </a:solidFill>
                <a:latin typeface="DM Sans"/>
                <a:ea typeface="DM Sans"/>
                <a:cs typeface="DM Sans"/>
                <a:sym typeface="DM Sans"/>
              </a:rPr>
              <a:t>regresores</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chemeClr val="dk1"/>
                </a:solidFill>
                <a:latin typeface="DM Sans"/>
                <a:ea typeface="DM Sans"/>
                <a:cs typeface="DM Sans"/>
                <a:sym typeface="DM Sans"/>
              </a:rPr>
              <a:t>Si fijamos n niveles tenemos: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chemeClr val="dk1"/>
                </a:solidFill>
                <a:latin typeface="DM Sans"/>
                <a:ea typeface="DM Sans"/>
                <a:cs typeface="DM Sans"/>
                <a:sym typeface="DM Sans"/>
              </a:rPr>
              <a:t>Por ende para cada observación tenemos:</a:t>
            </a:r>
            <a:endParaRPr b="0" i="0" sz="1350" u="none" cap="none" strike="noStrike">
              <a:solidFill>
                <a:schemeClr val="dk1"/>
              </a:solidFill>
              <a:latin typeface="DM Sans"/>
              <a:ea typeface="DM Sans"/>
              <a:cs typeface="DM Sans"/>
              <a:sym typeface="DM Sans"/>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914400" marR="0" rtl="0" algn="just">
              <a:lnSpc>
                <a:spcPct val="100000"/>
              </a:lnSpc>
              <a:spcBef>
                <a:spcPts val="0"/>
              </a:spcBef>
              <a:spcAft>
                <a:spcPts val="0"/>
              </a:spcAft>
              <a:buClr>
                <a:srgbClr val="000000"/>
              </a:buClr>
              <a:buSzPts val="1500"/>
              <a:buFont typeface="Arial"/>
              <a:buNone/>
            </a:pPr>
            <a:r>
              <a:rPr b="0" i="0" lang="es" sz="1500" u="none" cap="none" strike="noStrike">
                <a:solidFill>
                  <a:schemeClr val="dk1"/>
                </a:solidFill>
                <a:latin typeface="Arial"/>
                <a:ea typeface="Arial"/>
                <a:cs typeface="Arial"/>
                <a:sym typeface="Arial"/>
              </a:rPr>
              <a:t> </a:t>
            </a:r>
            <a:endParaRPr b="0" i="0" sz="1350" u="none" cap="none" strike="noStrike">
              <a:solidFill>
                <a:schemeClr val="dk1"/>
              </a:solidFill>
              <a:latin typeface="DM Sans"/>
              <a:ea typeface="DM Sans"/>
              <a:cs typeface="DM Sans"/>
              <a:sym typeface="DM Sans"/>
            </a:endParaRPr>
          </a:p>
        </p:txBody>
      </p:sp>
      <p:sp>
        <p:nvSpPr>
          <p:cNvPr id="186" name="Google Shape;186;p43"/>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187" name="Google Shape;187;p43"/>
          <p:cNvPicPr preferRelativeResize="0"/>
          <p:nvPr/>
        </p:nvPicPr>
        <p:blipFill rotWithShape="1">
          <a:blip r:embed="rId3">
            <a:alphaModFix/>
          </a:blip>
          <a:srcRect b="0" l="0" r="0" t="0"/>
          <a:stretch/>
        </p:blipFill>
        <p:spPr>
          <a:xfrm>
            <a:off x="1038499" y="3325125"/>
            <a:ext cx="3231200" cy="773875"/>
          </a:xfrm>
          <a:prstGeom prst="rect">
            <a:avLst/>
          </a:prstGeom>
          <a:noFill/>
          <a:ln>
            <a:noFill/>
          </a:ln>
        </p:spPr>
      </p:pic>
      <p:pic>
        <p:nvPicPr>
          <p:cNvPr id="188" name="Google Shape;188;p43"/>
          <p:cNvPicPr preferRelativeResize="0"/>
          <p:nvPr/>
        </p:nvPicPr>
        <p:blipFill rotWithShape="1">
          <a:blip r:embed="rId4">
            <a:alphaModFix/>
          </a:blip>
          <a:srcRect b="0" l="0" r="0" t="0"/>
          <a:stretch/>
        </p:blipFill>
        <p:spPr>
          <a:xfrm>
            <a:off x="1038500" y="4362388"/>
            <a:ext cx="2623350" cy="275075"/>
          </a:xfrm>
          <a:prstGeom prst="rect">
            <a:avLst/>
          </a:prstGeom>
          <a:noFill/>
          <a:ln>
            <a:noFill/>
          </a:ln>
        </p:spPr>
      </p:pic>
      <p:pic>
        <p:nvPicPr>
          <p:cNvPr id="189" name="Google Shape;189;p43"/>
          <p:cNvPicPr preferRelativeResize="0"/>
          <p:nvPr/>
        </p:nvPicPr>
        <p:blipFill rotWithShape="1">
          <a:blip r:embed="rId5">
            <a:alphaModFix/>
          </a:blip>
          <a:srcRect b="0" l="0" r="0" t="0"/>
          <a:stretch/>
        </p:blipFill>
        <p:spPr>
          <a:xfrm>
            <a:off x="4982450" y="1530039"/>
            <a:ext cx="3491721" cy="2083412"/>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grpSp>
        <p:nvGrpSpPr>
          <p:cNvPr id="194" name="Google Shape;194;p44"/>
          <p:cNvGrpSpPr/>
          <p:nvPr/>
        </p:nvGrpSpPr>
        <p:grpSpPr>
          <a:xfrm>
            <a:off x="473371" y="619433"/>
            <a:ext cx="738905" cy="738905"/>
            <a:chOff x="575612" y="1950748"/>
            <a:chExt cx="431100" cy="431100"/>
          </a:xfrm>
        </p:grpSpPr>
        <p:sp>
          <p:nvSpPr>
            <p:cNvPr id="195" name="Google Shape;195;p44"/>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44"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197" name="Google Shape;197;p4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198" name="Google Shape;198;p44"/>
          <p:cNvSpPr txBox="1"/>
          <p:nvPr/>
        </p:nvSpPr>
        <p:spPr>
          <a:xfrm>
            <a:off x="473350" y="1626100"/>
            <a:ext cx="71694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lt1"/>
                </a:solidFill>
                <a:latin typeface="DM Sans"/>
                <a:ea typeface="DM Sans"/>
                <a:cs typeface="DM Sans"/>
                <a:sym typeface="DM Sans"/>
              </a:rPr>
              <a:t>Imaginemos que trabajamos para una compañía que vende productos de primera necesidad. Si nos piden que desarrollemos un algoritmo que obtenga la propensión (similar a probabilidad) para clientes a la marca, </a:t>
            </a:r>
            <a:r>
              <a:rPr b="1" i="0" lang="es" sz="2000" u="none" cap="none" strike="noStrike">
                <a:solidFill>
                  <a:schemeClr val="lt1"/>
                </a:solidFill>
                <a:latin typeface="DM Sans"/>
                <a:ea typeface="DM Sans"/>
                <a:cs typeface="DM Sans"/>
                <a:sym typeface="DM Sans"/>
              </a:rPr>
              <a:t>¿tendría sentido usar un modelo de regresión?</a:t>
            </a:r>
            <a:endParaRPr b="1" i="0" sz="20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br>
              <a:rPr b="0" i="0" lang="es" sz="2000" u="none" cap="none" strike="noStrike">
                <a:solidFill>
                  <a:schemeClr val="lt1"/>
                </a:solidFill>
                <a:latin typeface="DM Sans"/>
                <a:ea typeface="DM Sans"/>
                <a:cs typeface="DM Sans"/>
                <a:sym typeface="DM Sans"/>
              </a:rPr>
            </a:br>
            <a:r>
              <a:rPr b="0" i="0" lang="es" sz="2000" u="none" cap="none" strike="noStrike">
                <a:solidFill>
                  <a:schemeClr val="lt1"/>
                </a:solidFill>
                <a:latin typeface="DM Sans"/>
                <a:ea typeface="DM Sans"/>
                <a:cs typeface="DM Sans"/>
                <a:sym typeface="DM Sans"/>
              </a:rPr>
              <a:t>Nota: la propensión es una medida de adherencia</a:t>
            </a:r>
            <a:endParaRPr b="0" i="0" sz="2000" u="none" cap="none" strike="noStrike">
              <a:solidFill>
                <a:srgbClr val="B7B7B7"/>
              </a:solidFill>
              <a:latin typeface="DM Sans"/>
              <a:ea typeface="DM Sans"/>
              <a:cs typeface="DM Sans"/>
              <a:sym typeface="DM Sans"/>
            </a:endParaRPr>
          </a:p>
        </p:txBody>
      </p:sp>
      <p:sp>
        <p:nvSpPr>
          <p:cNvPr id="199" name="Google Shape;199;p44"/>
          <p:cNvSpPr txBox="1"/>
          <p:nvPr/>
        </p:nvSpPr>
        <p:spPr>
          <a:xfrm>
            <a:off x="473350" y="402690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Contesta en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05" name="Google Shape;205;p45"/>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Estudiaremos un caso real aplicado donde podremos ver el uso de la regresión. </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206" name="Google Shape;206;p45"/>
          <p:cNvGrpSpPr/>
          <p:nvPr/>
        </p:nvGrpSpPr>
        <p:grpSpPr>
          <a:xfrm>
            <a:off x="473351" y="619523"/>
            <a:ext cx="738900" cy="738900"/>
            <a:chOff x="473351" y="619523"/>
            <a:chExt cx="738900" cy="738900"/>
          </a:xfrm>
        </p:grpSpPr>
        <p:sp>
          <p:nvSpPr>
            <p:cNvPr id="207" name="Google Shape;207;p4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8" name="Google Shape;208;p4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6"/>
          <p:cNvSpPr txBox="1"/>
          <p:nvPr/>
        </p:nvSpPr>
        <p:spPr>
          <a:xfrm>
            <a:off x="6652806" y="2264828"/>
            <a:ext cx="1685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214" name="Google Shape;214;p4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15" name="Google Shape;215;p46"/>
          <p:cNvSpPr txBox="1"/>
          <p:nvPr/>
        </p:nvSpPr>
        <p:spPr>
          <a:xfrm>
            <a:off x="549525" y="1376250"/>
            <a:ext cx="4477800" cy="272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chemeClr val="dk1"/>
              </a:buClr>
              <a:buSzPts val="1100"/>
              <a:buFont typeface="Arial"/>
              <a:buNone/>
            </a:pPr>
            <a:r>
              <a:rPr b="0" i="0" lang="es" sz="1350" u="none" cap="none" strike="noStrike">
                <a:solidFill>
                  <a:schemeClr val="dk1"/>
                </a:solidFill>
                <a:highlight>
                  <a:srgbClr val="EAFF6A"/>
                </a:highlight>
                <a:latin typeface="DM Sans"/>
                <a:ea typeface="DM Sans"/>
                <a:cs typeface="DM Sans"/>
                <a:sym typeface="DM Sans"/>
              </a:rPr>
              <a:t>¿Que factores están impulsando la discriminacion salarial entre hombres y mujeres en su organización?</a:t>
            </a:r>
            <a:endParaRPr b="0" i="0" sz="1350" u="none" cap="none" strike="noStrike">
              <a:solidFill>
                <a:schemeClr val="dk1"/>
              </a:solidFill>
              <a:highlight>
                <a:srgbClr val="EAFF6A"/>
              </a:highlight>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1" i="0" lang="es" sz="1350" u="none" cap="none" strike="noStrike">
                <a:solidFill>
                  <a:schemeClr val="dk1"/>
                </a:solidFill>
                <a:latin typeface="DM Sans"/>
                <a:ea typeface="DM Sans"/>
                <a:cs typeface="DM Sans"/>
                <a:sym typeface="DM Sans"/>
              </a:rPr>
              <a:t>Contexto empresarial</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100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Su empresa está pasando por una revisión interna de sus prácticas de contratación y compensación a los empleados. En los últimos años, su empresa ha tenido poco éxito en la conversión de candidatas de alta calidad que deseaba contratar. La gerencia plantea la hipótesis de que esto se debe a una posible discriminación salarial y quiere averiguar qué la está causando.</a:t>
            </a:r>
            <a:endParaRPr b="0" i="0" sz="1350" u="none" cap="none" strike="noStrike">
              <a:solidFill>
                <a:srgbClr val="000000"/>
              </a:solidFill>
              <a:latin typeface="DM Sans"/>
              <a:ea typeface="DM Sans"/>
              <a:cs typeface="DM Sans"/>
              <a:sym typeface="DM Sans"/>
            </a:endParaRPr>
          </a:p>
        </p:txBody>
      </p:sp>
      <p:pic>
        <p:nvPicPr>
          <p:cNvPr id="216" name="Google Shape;216;p46"/>
          <p:cNvPicPr preferRelativeResize="0"/>
          <p:nvPr/>
        </p:nvPicPr>
        <p:blipFill rotWithShape="1">
          <a:blip r:embed="rId4">
            <a:alphaModFix/>
          </a:blip>
          <a:srcRect b="0" l="0" r="0" t="0"/>
          <a:stretch/>
        </p:blipFill>
        <p:spPr>
          <a:xfrm>
            <a:off x="5290877" y="1305447"/>
            <a:ext cx="3376876" cy="2532624"/>
          </a:xfrm>
          <a:prstGeom prst="rect">
            <a:avLst/>
          </a:prstGeom>
          <a:noFill/>
          <a:ln cap="flat" cmpd="sng" w="9525">
            <a:solidFill>
              <a:schemeClr val="lt2"/>
            </a:solidFill>
            <a:prstDash val="solid"/>
            <a:round/>
            <a:headEnd len="sm" w="sm" type="none"/>
            <a:tailEnd len="sm" w="sm" type="none"/>
          </a:ln>
        </p:spPr>
      </p:pic>
      <p:sp>
        <p:nvSpPr>
          <p:cNvPr id="217" name="Google Shape;217;p46"/>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4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23" name="Google Shape;223;p47"/>
          <p:cNvSpPr txBox="1"/>
          <p:nvPr/>
        </p:nvSpPr>
        <p:spPr>
          <a:xfrm>
            <a:off x="549525" y="1376250"/>
            <a:ext cx="4477800" cy="31683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1" i="0" lang="es" sz="1350" u="none" cap="none" strike="noStrike">
                <a:solidFill>
                  <a:schemeClr val="dk1"/>
                </a:solidFill>
                <a:latin typeface="DM Sans"/>
                <a:ea typeface="DM Sans"/>
                <a:cs typeface="DM Sans"/>
                <a:sym typeface="DM Sans"/>
              </a:rPr>
              <a:t>Problema empresarial: </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Como parte de la revisión interna, el departamento de recursos humanos se ha acercado a usted para investigar específicamente la siguiente pregunta: </a:t>
            </a:r>
            <a:r>
              <a:rPr b="0" i="0" lang="es" sz="1350" u="none" cap="none" strike="noStrike">
                <a:solidFill>
                  <a:schemeClr val="dk1"/>
                </a:solidFill>
                <a:highlight>
                  <a:srgbClr val="EAFF6A"/>
                </a:highlight>
                <a:latin typeface="DM Sans"/>
                <a:ea typeface="DM Sans"/>
                <a:cs typeface="DM Sans"/>
                <a:sym typeface="DM Sans"/>
              </a:rPr>
              <a:t>"En general, ¿se les paga más a los hombres que a las mujeres en su organización? Si es así, ¿qué conduciendo esta brecha?"</a:t>
            </a:r>
            <a:endParaRPr b="0" i="0" sz="1350" u="none" cap="none" strike="noStrike">
              <a:solidFill>
                <a:schemeClr val="dk1"/>
              </a:solidFill>
              <a:highlight>
                <a:srgbClr val="EAFF6A"/>
              </a:highlight>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1" i="0" lang="es" sz="1350" u="none" cap="none" strike="noStrike">
                <a:solidFill>
                  <a:schemeClr val="dk1"/>
                </a:solidFill>
                <a:latin typeface="DM Sans"/>
                <a:ea typeface="DM Sans"/>
                <a:cs typeface="DM Sans"/>
                <a:sym typeface="DM Sans"/>
              </a:rPr>
              <a:t>Contexto analítico</a:t>
            </a:r>
            <a:r>
              <a:rPr b="0" i="0" lang="es" sz="1350" u="none" cap="none" strike="noStrike">
                <a:solidFill>
                  <a:schemeClr val="dk1"/>
                </a:solidFill>
                <a:latin typeface="DM Sans"/>
                <a:ea typeface="DM Sans"/>
                <a:cs typeface="DM Sans"/>
                <a:sym typeface="DM Sans"/>
              </a:rPr>
              <a:t>: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Cuenta con una base de datos de empleados que contiene información sobre varios atributos como rendimiento, educación, ingresos, antigüedad, etc.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000"/>
              </a:spcBef>
              <a:spcAft>
                <a:spcPts val="1000"/>
              </a:spcAft>
              <a:buClr>
                <a:schemeClr val="dk1"/>
              </a:buClr>
              <a:buSzPts val="1100"/>
              <a:buFont typeface="Arial"/>
              <a:buNone/>
            </a:pPr>
            <a:r>
              <a:t/>
            </a:r>
            <a:endParaRPr b="0" i="0" sz="1200" u="sng" cap="none" strike="noStrike">
              <a:solidFill>
                <a:schemeClr val="dk1"/>
              </a:solidFill>
              <a:latin typeface="Helvetica Neue Light"/>
              <a:ea typeface="Helvetica Neue Light"/>
              <a:cs typeface="Helvetica Neue Light"/>
              <a:sym typeface="Helvetica Neue Light"/>
            </a:endParaRPr>
          </a:p>
        </p:txBody>
      </p:sp>
      <p:sp>
        <p:nvSpPr>
          <p:cNvPr id="224" name="Google Shape;224;p47"/>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pic>
        <p:nvPicPr>
          <p:cNvPr id="225" name="Google Shape;225;p47"/>
          <p:cNvPicPr preferRelativeResize="0"/>
          <p:nvPr/>
        </p:nvPicPr>
        <p:blipFill rotWithShape="1">
          <a:blip r:embed="rId4">
            <a:alphaModFix/>
          </a:blip>
          <a:srcRect b="0" l="0" r="0" t="0"/>
          <a:stretch/>
        </p:blipFill>
        <p:spPr>
          <a:xfrm>
            <a:off x="5723325" y="1658476"/>
            <a:ext cx="2603875" cy="260385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4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31" name="Google Shape;231;p48"/>
          <p:cNvSpPr txBox="1"/>
          <p:nvPr/>
        </p:nvSpPr>
        <p:spPr>
          <a:xfrm>
            <a:off x="583875" y="2063850"/>
            <a:ext cx="4477800" cy="145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La mediana de hombres es ligeramente mayor que la mediana para mujeres, la variabilidad es similar en ambos casos</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000"/>
              </a:spcBef>
              <a:spcAft>
                <a:spcPts val="1000"/>
              </a:spcAft>
              <a:buClr>
                <a:schemeClr val="dk1"/>
              </a:buClr>
              <a:buSzPts val="1100"/>
              <a:buFont typeface="Arial"/>
              <a:buNone/>
            </a:pPr>
            <a:r>
              <a:t/>
            </a:r>
            <a:endParaRPr b="0" i="0" sz="1200" u="sng" cap="none" strike="noStrike">
              <a:solidFill>
                <a:schemeClr val="dk1"/>
              </a:solidFill>
              <a:latin typeface="Helvetica Neue Light"/>
              <a:ea typeface="Helvetica Neue Light"/>
              <a:cs typeface="Helvetica Neue Light"/>
              <a:sym typeface="Helvetica Neue Light"/>
            </a:endParaRPr>
          </a:p>
        </p:txBody>
      </p:sp>
      <p:sp>
        <p:nvSpPr>
          <p:cNvPr id="232" name="Google Shape;232;p48"/>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sp>
        <p:nvSpPr>
          <p:cNvPr id="233" name="Google Shape;233;p48"/>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Algunos gráficos interesantes</a:t>
            </a:r>
            <a:endParaRPr b="1" i="0" sz="4000" u="none" cap="none" strike="noStrike">
              <a:solidFill>
                <a:schemeClr val="dk1"/>
              </a:solidFill>
              <a:latin typeface="DM Sans"/>
              <a:ea typeface="DM Sans"/>
              <a:cs typeface="DM Sans"/>
              <a:sym typeface="DM Sans"/>
            </a:endParaRPr>
          </a:p>
        </p:txBody>
      </p:sp>
      <p:pic>
        <p:nvPicPr>
          <p:cNvPr id="234" name="Google Shape;234;p48"/>
          <p:cNvPicPr preferRelativeResize="0"/>
          <p:nvPr/>
        </p:nvPicPr>
        <p:blipFill rotWithShape="1">
          <a:blip r:embed="rId4">
            <a:alphaModFix/>
          </a:blip>
          <a:srcRect b="0" l="0" r="0" t="0"/>
          <a:stretch/>
        </p:blipFill>
        <p:spPr>
          <a:xfrm>
            <a:off x="5061675" y="1305250"/>
            <a:ext cx="3708400" cy="253300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31"/>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1"/>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90" name="Google Shape;90;p31"/>
          <p:cNvSpPr txBox="1"/>
          <p:nvPr/>
        </p:nvSpPr>
        <p:spPr>
          <a:xfrm>
            <a:off x="3716125" y="2574975"/>
            <a:ext cx="23472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91" name="Google Shape;91;p31"/>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 name="Google Shape;92;p31"/>
          <p:cNvPicPr preferRelativeResize="0"/>
          <p:nvPr/>
        </p:nvPicPr>
        <p:blipFill>
          <a:blip r:embed="rId3">
            <a:alphaModFix/>
          </a:blip>
          <a:stretch>
            <a:fillRect/>
          </a:stretch>
        </p:blipFill>
        <p:spPr>
          <a:xfrm>
            <a:off x="2605100" y="3654844"/>
            <a:ext cx="3933794" cy="1624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4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40" name="Google Shape;240;p49"/>
          <p:cNvSpPr txBox="1"/>
          <p:nvPr/>
        </p:nvSpPr>
        <p:spPr>
          <a:xfrm>
            <a:off x="583875" y="2063850"/>
            <a:ext cx="4297800" cy="187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Se logra ver que existe alguna relación entre la edad y el salario. Sin embargo la relación lineal no es tan fuerte, lo cual se puede evidenciar con algunos valores atípicos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000"/>
              </a:spcBef>
              <a:spcAft>
                <a:spcPts val="1000"/>
              </a:spcAft>
              <a:buClr>
                <a:schemeClr val="dk1"/>
              </a:buClr>
              <a:buSzPts val="1100"/>
              <a:buFont typeface="Arial"/>
              <a:buNone/>
            </a:pPr>
            <a:r>
              <a:t/>
            </a:r>
            <a:endParaRPr b="0" i="0" sz="1200" u="sng" cap="none" strike="noStrike">
              <a:solidFill>
                <a:schemeClr val="dk1"/>
              </a:solidFill>
              <a:latin typeface="Helvetica Neue Light"/>
              <a:ea typeface="Helvetica Neue Light"/>
              <a:cs typeface="Helvetica Neue Light"/>
              <a:sym typeface="Helvetica Neue Light"/>
            </a:endParaRPr>
          </a:p>
        </p:txBody>
      </p:sp>
      <p:sp>
        <p:nvSpPr>
          <p:cNvPr id="241" name="Google Shape;241;p49"/>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sp>
        <p:nvSpPr>
          <p:cNvPr id="242" name="Google Shape;242;p4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Algunos gráficos interesantes</a:t>
            </a:r>
            <a:endParaRPr b="1" i="0" sz="4000" u="none" cap="none" strike="noStrike">
              <a:solidFill>
                <a:schemeClr val="dk1"/>
              </a:solidFill>
              <a:latin typeface="DM Sans"/>
              <a:ea typeface="DM Sans"/>
              <a:cs typeface="DM Sans"/>
              <a:sym typeface="DM Sans"/>
            </a:endParaRPr>
          </a:p>
        </p:txBody>
      </p:sp>
      <p:pic>
        <p:nvPicPr>
          <p:cNvPr id="243" name="Google Shape;243;p49"/>
          <p:cNvPicPr preferRelativeResize="0"/>
          <p:nvPr/>
        </p:nvPicPr>
        <p:blipFill rotWithShape="1">
          <a:blip r:embed="rId4">
            <a:alphaModFix/>
          </a:blip>
          <a:srcRect b="0" l="0" r="0" t="0"/>
          <a:stretch/>
        </p:blipFill>
        <p:spPr>
          <a:xfrm>
            <a:off x="5022125" y="1286375"/>
            <a:ext cx="3645634" cy="2570725"/>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5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49" name="Google Shape;249;p50"/>
          <p:cNvSpPr txBox="1"/>
          <p:nvPr/>
        </p:nvSpPr>
        <p:spPr>
          <a:xfrm>
            <a:off x="583875" y="2063850"/>
            <a:ext cx="4297800" cy="179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A incrementar el nivel de educación parece incrementar, lo cual se ve con la mayor mediana para el PhD y la menor para High School.</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000"/>
              </a:spcBef>
              <a:spcAft>
                <a:spcPts val="1000"/>
              </a:spcAft>
              <a:buClr>
                <a:schemeClr val="dk1"/>
              </a:buClr>
              <a:buSzPts val="1100"/>
              <a:buFont typeface="Arial"/>
              <a:buNone/>
            </a:pPr>
            <a:r>
              <a:t/>
            </a:r>
            <a:endParaRPr b="0" i="0" sz="1200" u="sng" cap="none" strike="noStrike">
              <a:solidFill>
                <a:schemeClr val="dk1"/>
              </a:solidFill>
              <a:latin typeface="Helvetica Neue Light"/>
              <a:ea typeface="Helvetica Neue Light"/>
              <a:cs typeface="Helvetica Neue Light"/>
              <a:sym typeface="Helvetica Neue Light"/>
            </a:endParaRPr>
          </a:p>
        </p:txBody>
      </p:sp>
      <p:sp>
        <p:nvSpPr>
          <p:cNvPr id="250" name="Google Shape;250;p50"/>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sp>
        <p:nvSpPr>
          <p:cNvPr id="251" name="Google Shape;251;p50"/>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Algunos gráficos interesantes</a:t>
            </a:r>
            <a:endParaRPr b="1" i="0" sz="4000" u="none" cap="none" strike="noStrike">
              <a:solidFill>
                <a:schemeClr val="dk1"/>
              </a:solidFill>
              <a:latin typeface="DM Sans"/>
              <a:ea typeface="DM Sans"/>
              <a:cs typeface="DM Sans"/>
              <a:sym typeface="DM Sans"/>
            </a:endParaRPr>
          </a:p>
        </p:txBody>
      </p:sp>
      <p:pic>
        <p:nvPicPr>
          <p:cNvPr id="252" name="Google Shape;252;p50"/>
          <p:cNvPicPr preferRelativeResize="0"/>
          <p:nvPr/>
        </p:nvPicPr>
        <p:blipFill rotWithShape="1">
          <a:blip r:embed="rId4">
            <a:alphaModFix/>
          </a:blip>
          <a:srcRect b="0" l="0" r="0" t="0"/>
          <a:stretch/>
        </p:blipFill>
        <p:spPr>
          <a:xfrm>
            <a:off x="4752300" y="1286375"/>
            <a:ext cx="3915450" cy="257075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5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58" name="Google Shape;258;p51"/>
          <p:cNvSpPr txBox="1"/>
          <p:nvPr/>
        </p:nvSpPr>
        <p:spPr>
          <a:xfrm>
            <a:off x="583875" y="2063850"/>
            <a:ext cx="4297800" cy="2001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A mayor nivel de experiencia incrementa el salario. Esta es una de las relaciones más fuertes de las variables que hemos analizado hasta ahora.</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000"/>
              </a:spcBef>
              <a:spcAft>
                <a:spcPts val="1000"/>
              </a:spcAft>
              <a:buClr>
                <a:schemeClr val="dk1"/>
              </a:buClr>
              <a:buSzPts val="1100"/>
              <a:buFont typeface="Arial"/>
              <a:buNone/>
            </a:pPr>
            <a:r>
              <a:t/>
            </a:r>
            <a:endParaRPr b="0" i="0" sz="1200" u="sng" cap="none" strike="noStrike">
              <a:solidFill>
                <a:schemeClr val="dk1"/>
              </a:solidFill>
              <a:latin typeface="Helvetica Neue Light"/>
              <a:ea typeface="Helvetica Neue Light"/>
              <a:cs typeface="Helvetica Neue Light"/>
              <a:sym typeface="Helvetica Neue Light"/>
            </a:endParaRPr>
          </a:p>
        </p:txBody>
      </p:sp>
      <p:sp>
        <p:nvSpPr>
          <p:cNvPr id="259" name="Google Shape;259;p51"/>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sp>
        <p:nvSpPr>
          <p:cNvPr id="260" name="Google Shape;260;p51"/>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Algunos gráficos interesantes</a:t>
            </a:r>
            <a:endParaRPr b="1" i="0" sz="4000" u="none" cap="none" strike="noStrike">
              <a:solidFill>
                <a:schemeClr val="dk1"/>
              </a:solidFill>
              <a:latin typeface="DM Sans"/>
              <a:ea typeface="DM Sans"/>
              <a:cs typeface="DM Sans"/>
              <a:sym typeface="DM Sans"/>
            </a:endParaRPr>
          </a:p>
        </p:txBody>
      </p:sp>
      <p:pic>
        <p:nvPicPr>
          <p:cNvPr id="261" name="Google Shape;261;p51"/>
          <p:cNvPicPr preferRelativeResize="0"/>
          <p:nvPr/>
        </p:nvPicPr>
        <p:blipFill rotWithShape="1">
          <a:blip r:embed="rId4">
            <a:alphaModFix/>
          </a:blip>
          <a:srcRect b="0" l="0" r="0" t="0"/>
          <a:stretch/>
        </p:blipFill>
        <p:spPr>
          <a:xfrm>
            <a:off x="5022125" y="1286375"/>
            <a:ext cx="3645625" cy="257075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5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67" name="Google Shape;267;p52"/>
          <p:cNvSpPr txBox="1"/>
          <p:nvPr/>
        </p:nvSpPr>
        <p:spPr>
          <a:xfrm>
            <a:off x="583875" y="2063850"/>
            <a:ext cx="4097400" cy="233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En este caso se puede ver que los hombres tienden a ganar un poco más que las mujeres en todos los niveles de educación.</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000"/>
              </a:spcBef>
              <a:spcAft>
                <a:spcPts val="1000"/>
              </a:spcAft>
              <a:buClr>
                <a:schemeClr val="dk1"/>
              </a:buClr>
              <a:buSzPts val="1100"/>
              <a:buFont typeface="Arial"/>
              <a:buNone/>
            </a:pPr>
            <a:r>
              <a:t/>
            </a:r>
            <a:endParaRPr b="0" i="0" sz="1200" u="sng" cap="none" strike="noStrike">
              <a:solidFill>
                <a:schemeClr val="dk1"/>
              </a:solidFill>
              <a:latin typeface="Helvetica Neue Light"/>
              <a:ea typeface="Helvetica Neue Light"/>
              <a:cs typeface="Helvetica Neue Light"/>
              <a:sym typeface="Helvetica Neue Light"/>
            </a:endParaRPr>
          </a:p>
        </p:txBody>
      </p:sp>
      <p:sp>
        <p:nvSpPr>
          <p:cNvPr id="268" name="Google Shape;268;p52"/>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sp>
        <p:nvSpPr>
          <p:cNvPr id="269" name="Google Shape;269;p52"/>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Algunos gráficos interesantes</a:t>
            </a:r>
            <a:endParaRPr b="1" i="0" sz="4000" u="none" cap="none" strike="noStrike">
              <a:solidFill>
                <a:schemeClr val="dk1"/>
              </a:solidFill>
              <a:latin typeface="DM Sans"/>
              <a:ea typeface="DM Sans"/>
              <a:cs typeface="DM Sans"/>
              <a:sym typeface="DM Sans"/>
            </a:endParaRPr>
          </a:p>
        </p:txBody>
      </p:sp>
      <p:pic>
        <p:nvPicPr>
          <p:cNvPr id="270" name="Google Shape;270;p52"/>
          <p:cNvPicPr preferRelativeResize="0"/>
          <p:nvPr/>
        </p:nvPicPr>
        <p:blipFill rotWithShape="1">
          <a:blip r:embed="rId4">
            <a:alphaModFix/>
          </a:blip>
          <a:srcRect b="0" l="0" r="0" t="0"/>
          <a:stretch/>
        </p:blipFill>
        <p:spPr>
          <a:xfrm>
            <a:off x="4881675" y="1284750"/>
            <a:ext cx="3898550" cy="257400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53"/>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76" name="Google Shape;276;p53"/>
          <p:cNvSpPr txBox="1"/>
          <p:nvPr/>
        </p:nvSpPr>
        <p:spPr>
          <a:xfrm>
            <a:off x="583875" y="2063850"/>
            <a:ext cx="4097400" cy="155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Cuando hacemos la relación teniendo en cuenta el tipo de trabajo pareciera que no siempre los hombres tienden a ganar más que las mujeres (e.g Manager, Data Scientist, Graphic Designer, IT entre otros), con alta variabilidad.</a:t>
            </a:r>
            <a:endParaRPr b="0" i="0" sz="1200" u="sng" cap="none" strike="noStrike">
              <a:solidFill>
                <a:schemeClr val="dk1"/>
              </a:solidFill>
              <a:latin typeface="Helvetica Neue Light"/>
              <a:ea typeface="Helvetica Neue Light"/>
              <a:cs typeface="Helvetica Neue Light"/>
              <a:sym typeface="Helvetica Neue Light"/>
            </a:endParaRPr>
          </a:p>
        </p:txBody>
      </p:sp>
      <p:sp>
        <p:nvSpPr>
          <p:cNvPr id="277" name="Google Shape;277;p53"/>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sp>
        <p:nvSpPr>
          <p:cNvPr id="278" name="Google Shape;278;p53"/>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Algunos gráficos interesantes</a:t>
            </a:r>
            <a:endParaRPr b="1" i="0" sz="4000" u="none" cap="none" strike="noStrike">
              <a:solidFill>
                <a:schemeClr val="dk1"/>
              </a:solidFill>
              <a:latin typeface="DM Sans"/>
              <a:ea typeface="DM Sans"/>
              <a:cs typeface="DM Sans"/>
              <a:sym typeface="DM Sans"/>
            </a:endParaRPr>
          </a:p>
        </p:txBody>
      </p:sp>
      <p:pic>
        <p:nvPicPr>
          <p:cNvPr id="279" name="Google Shape;279;p53"/>
          <p:cNvPicPr preferRelativeResize="0"/>
          <p:nvPr/>
        </p:nvPicPr>
        <p:blipFill rotWithShape="1">
          <a:blip r:embed="rId4">
            <a:alphaModFix/>
          </a:blip>
          <a:srcRect b="0" l="0" r="0" t="0"/>
          <a:stretch/>
        </p:blipFill>
        <p:spPr>
          <a:xfrm>
            <a:off x="4964075" y="1020063"/>
            <a:ext cx="3572775" cy="3103375"/>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54"/>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85" name="Google Shape;285;p54"/>
          <p:cNvSpPr txBox="1"/>
          <p:nvPr/>
        </p:nvSpPr>
        <p:spPr>
          <a:xfrm>
            <a:off x="583825" y="1302725"/>
            <a:ext cx="7227600" cy="369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0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Creamos un modelo lineal simple por medio de la librería statsmodels de la siguiente forma:</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0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0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0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0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Miremos el resultado de el ajuste del modelo lineal simple</a:t>
            </a:r>
            <a:endParaRPr b="0" i="0" sz="1350" u="none" cap="none" strike="noStrike">
              <a:solidFill>
                <a:schemeClr val="dk1"/>
              </a:solidFill>
              <a:latin typeface="DM Sans"/>
              <a:ea typeface="DM Sans"/>
              <a:cs typeface="DM Sans"/>
              <a:sym typeface="DM Sans"/>
            </a:endParaRPr>
          </a:p>
          <a:p>
            <a:pPr indent="0" lvl="0" marL="0" marR="0" rtl="0" algn="just">
              <a:lnSpc>
                <a:spcPct val="150000"/>
              </a:lnSpc>
              <a:spcBef>
                <a:spcPts val="100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10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sp>
        <p:nvSpPr>
          <p:cNvPr id="286" name="Google Shape;286;p54"/>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sp>
        <p:nvSpPr>
          <p:cNvPr id="287" name="Google Shape;287;p54"/>
          <p:cNvSpPr txBox="1"/>
          <p:nvPr/>
        </p:nvSpPr>
        <p:spPr>
          <a:xfrm>
            <a:off x="645050" y="2551488"/>
            <a:ext cx="4610100" cy="7851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100"/>
              <a:buFont typeface="Arial"/>
              <a:buNone/>
            </a:pPr>
            <a:r>
              <a:rPr b="0" i="0" lang="es" sz="1050" u="none" cap="none" strike="noStrike">
                <a:solidFill>
                  <a:srgbClr val="D4D4D4"/>
                </a:solidFill>
                <a:highlight>
                  <a:srgbClr val="1E1E1E"/>
                </a:highlight>
                <a:latin typeface="Courier New"/>
                <a:ea typeface="Courier New"/>
                <a:cs typeface="Courier New"/>
                <a:sym typeface="Courier New"/>
              </a:rPr>
              <a:t>model1 = </a:t>
            </a:r>
            <a:r>
              <a:rPr b="0" i="0" lang="es" sz="1050" u="none" cap="none" strike="noStrike">
                <a:solidFill>
                  <a:srgbClr val="CE9178"/>
                </a:solidFill>
                <a:highlight>
                  <a:srgbClr val="1E1E1E"/>
                </a:highlight>
                <a:latin typeface="Courier New"/>
                <a:ea typeface="Courier New"/>
                <a:cs typeface="Courier New"/>
                <a:sym typeface="Courier New"/>
              </a:rPr>
              <a:t>'pay~age'</a:t>
            </a:r>
            <a:endParaRPr b="0" i="0" sz="1050" u="none" cap="none" strike="noStrike">
              <a:solidFill>
                <a:srgbClr val="CE9178"/>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100"/>
              <a:buFont typeface="Arial"/>
              <a:buNone/>
            </a:pPr>
            <a:r>
              <a:rPr b="0" i="0" lang="es" sz="1050" u="none" cap="none" strike="noStrike">
                <a:solidFill>
                  <a:srgbClr val="D4D4D4"/>
                </a:solidFill>
                <a:highlight>
                  <a:srgbClr val="1E1E1E"/>
                </a:highlight>
                <a:latin typeface="Courier New"/>
                <a:ea typeface="Courier New"/>
                <a:cs typeface="Courier New"/>
                <a:sym typeface="Courier New"/>
              </a:rPr>
              <a:t>lm1   = sm.ols</a:t>
            </a:r>
            <a:r>
              <a:rPr b="0" i="0" lang="es" sz="1050" u="none" cap="none" strike="noStrike">
                <a:solidFill>
                  <a:srgbClr val="DCDCDC"/>
                </a:solidFill>
                <a:highlight>
                  <a:srgbClr val="1E1E1E"/>
                </a:highlight>
                <a:latin typeface="Courier New"/>
                <a:ea typeface="Courier New"/>
                <a:cs typeface="Courier New"/>
                <a:sym typeface="Courier New"/>
              </a:rPr>
              <a:t>(</a:t>
            </a:r>
            <a:r>
              <a:rPr b="0" i="0" lang="es" sz="1050" u="none" cap="none" strike="noStrike">
                <a:solidFill>
                  <a:srgbClr val="D4D4D4"/>
                </a:solidFill>
                <a:highlight>
                  <a:srgbClr val="1E1E1E"/>
                </a:highlight>
                <a:latin typeface="Courier New"/>
                <a:ea typeface="Courier New"/>
                <a:cs typeface="Courier New"/>
                <a:sym typeface="Courier New"/>
              </a:rPr>
              <a:t>formula = model1</a:t>
            </a:r>
            <a:r>
              <a:rPr b="0" i="0" lang="es" sz="1050" u="none" cap="none" strike="noStrike">
                <a:solidFill>
                  <a:srgbClr val="DCDCDC"/>
                </a:solidFill>
                <a:highlight>
                  <a:srgbClr val="1E1E1E"/>
                </a:highlight>
                <a:latin typeface="Courier New"/>
                <a:ea typeface="Courier New"/>
                <a:cs typeface="Courier New"/>
                <a:sym typeface="Courier New"/>
              </a:rPr>
              <a:t>,</a:t>
            </a:r>
            <a:r>
              <a:rPr b="0" i="0" lang="es" sz="1050" u="none" cap="none" strike="noStrike">
                <a:solidFill>
                  <a:srgbClr val="D4D4D4"/>
                </a:solidFill>
                <a:highlight>
                  <a:srgbClr val="1E1E1E"/>
                </a:highlight>
                <a:latin typeface="Courier New"/>
                <a:ea typeface="Courier New"/>
                <a:cs typeface="Courier New"/>
                <a:sym typeface="Courier New"/>
              </a:rPr>
              <a:t> data = Data</a:t>
            </a:r>
            <a:r>
              <a:rPr b="0" i="0" lang="es" sz="1050" u="none" cap="none" strike="noStrike">
                <a:solidFill>
                  <a:srgbClr val="DCDCDC"/>
                </a:solidFill>
                <a:highlight>
                  <a:srgbClr val="1E1E1E"/>
                </a:highlight>
                <a:latin typeface="Courier New"/>
                <a:ea typeface="Courier New"/>
                <a:cs typeface="Courier New"/>
                <a:sym typeface="Courier New"/>
              </a:rPr>
              <a:t>)</a:t>
            </a:r>
            <a:r>
              <a:rPr b="0" i="0" lang="es" sz="1050" u="none" cap="none" strike="noStrike">
                <a:solidFill>
                  <a:srgbClr val="D4D4D4"/>
                </a:solidFill>
                <a:highlight>
                  <a:srgbClr val="1E1E1E"/>
                </a:highlight>
                <a:latin typeface="Courier New"/>
                <a:ea typeface="Courier New"/>
                <a:cs typeface="Courier New"/>
                <a:sym typeface="Courier New"/>
              </a:rPr>
              <a:t>.fit</a:t>
            </a:r>
            <a:r>
              <a:rPr b="0" i="0" lang="es"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 sz="1050" u="none" cap="none" strike="noStrike">
                <a:solidFill>
                  <a:srgbClr val="DCDCAA"/>
                </a:solidFill>
                <a:highlight>
                  <a:srgbClr val="1E1E1E"/>
                </a:highlight>
                <a:latin typeface="Courier New"/>
                <a:ea typeface="Courier New"/>
                <a:cs typeface="Courier New"/>
                <a:sym typeface="Courier New"/>
              </a:rPr>
              <a:t>print</a:t>
            </a:r>
            <a:r>
              <a:rPr b="0" i="0" lang="es" sz="1050" u="none" cap="none" strike="noStrike">
                <a:solidFill>
                  <a:srgbClr val="DCDCDC"/>
                </a:solidFill>
                <a:highlight>
                  <a:srgbClr val="1E1E1E"/>
                </a:highlight>
                <a:latin typeface="Courier New"/>
                <a:ea typeface="Courier New"/>
                <a:cs typeface="Courier New"/>
                <a:sym typeface="Courier New"/>
              </a:rPr>
              <a:t>(</a:t>
            </a:r>
            <a:r>
              <a:rPr b="0" i="0" lang="es" sz="1050" u="none" cap="none" strike="noStrike">
                <a:solidFill>
                  <a:srgbClr val="D4D4D4"/>
                </a:solidFill>
                <a:highlight>
                  <a:srgbClr val="1E1E1E"/>
                </a:highlight>
                <a:latin typeface="Courier New"/>
                <a:ea typeface="Courier New"/>
                <a:cs typeface="Courier New"/>
                <a:sym typeface="Courier New"/>
              </a:rPr>
              <a:t>lm1.summary</a:t>
            </a:r>
            <a:r>
              <a:rPr b="0" i="0" lang="es" sz="1050" u="none" cap="none" strike="noStrike">
                <a:solidFill>
                  <a:srgbClr val="DCDCDC"/>
                </a:solidFill>
                <a:highlight>
                  <a:srgbClr val="1E1E1E"/>
                </a:highlight>
                <a:latin typeface="Courier New"/>
                <a:ea typeface="Courier New"/>
                <a:cs typeface="Courier New"/>
                <a:sym typeface="Courier New"/>
              </a:rPr>
              <a:t>())</a:t>
            </a:r>
            <a:endParaRPr b="0" i="0" sz="1100" u="none" cap="none" strike="noStrike">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grpSp>
        <p:nvGrpSpPr>
          <p:cNvPr id="292" name="Google Shape;292;p55"/>
          <p:cNvGrpSpPr/>
          <p:nvPr/>
        </p:nvGrpSpPr>
        <p:grpSpPr>
          <a:xfrm>
            <a:off x="1622958" y="1168058"/>
            <a:ext cx="5898086" cy="3317328"/>
            <a:chOff x="-81653" y="306928"/>
            <a:chExt cx="2965800" cy="4377000"/>
          </a:xfrm>
        </p:grpSpPr>
        <p:sp>
          <p:nvSpPr>
            <p:cNvPr id="293" name="Google Shape;293;p55"/>
            <p:cNvSpPr/>
            <p:nvPr/>
          </p:nvSpPr>
          <p:spPr>
            <a:xfrm>
              <a:off x="-81653" y="306928"/>
              <a:ext cx="2965800" cy="4377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5"/>
            <p:cNvSpPr txBox="1"/>
            <p:nvPr/>
          </p:nvSpPr>
          <p:spPr>
            <a:xfrm>
              <a:off x="643447" y="2216125"/>
              <a:ext cx="1515600" cy="792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REEMPLAZAR </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POR VIDEO</a:t>
              </a:r>
              <a:endParaRPr b="0" i="0" sz="1350" u="none" cap="none" strike="noStrike">
                <a:solidFill>
                  <a:srgbClr val="000000"/>
                </a:solidFill>
                <a:latin typeface="DM Sans"/>
                <a:ea typeface="DM Sans"/>
                <a:cs typeface="DM Sans"/>
                <a:sym typeface="DM Sans"/>
              </a:endParaRPr>
            </a:p>
          </p:txBody>
        </p:sp>
      </p:grpSp>
      <p:sp>
        <p:nvSpPr>
          <p:cNvPr id="295" name="Google Shape;295;p5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t/>
            </a:r>
            <a:endParaRPr b="1" i="0" sz="3500" u="none" cap="none" strike="noStrike">
              <a:solidFill>
                <a:schemeClr val="lt1"/>
              </a:solidFill>
              <a:latin typeface="DM Sans"/>
              <a:ea typeface="DM Sans"/>
              <a:cs typeface="DM Sans"/>
              <a:sym typeface="DM Sans"/>
            </a:endParaRPr>
          </a:p>
        </p:txBody>
      </p:sp>
      <p:sp>
        <p:nvSpPr>
          <p:cNvPr id="296" name="Google Shape;296;p55"/>
          <p:cNvSpPr txBox="1"/>
          <p:nvPr/>
        </p:nvSpPr>
        <p:spPr>
          <a:xfrm>
            <a:off x="1596138" y="312150"/>
            <a:ext cx="5951700" cy="4519200"/>
          </a:xfrm>
          <a:prstGeom prst="rect">
            <a:avLst/>
          </a:prstGeom>
          <a:solidFill>
            <a:srgbClr val="000000"/>
          </a:solidFill>
          <a:ln cap="flat" cmpd="sng" w="9525">
            <a:solidFill>
              <a:schemeClr val="lt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 sz="1050" u="none" cap="none" strike="noStrike">
                <a:solidFill>
                  <a:srgbClr val="D4D4D4"/>
                </a:solidFill>
                <a:highlight>
                  <a:srgbClr val="1E1E1E"/>
                </a:highlight>
                <a:latin typeface="Courier New"/>
                <a:ea typeface="Courier New"/>
                <a:cs typeface="Courier New"/>
                <a:sym typeface="Courier New"/>
              </a:rPr>
              <a:t>              </a:t>
            </a:r>
            <a:r>
              <a:rPr b="0" i="0" lang="es" sz="950" u="none" cap="none" strike="noStrike">
                <a:solidFill>
                  <a:srgbClr val="D4D4D4"/>
                </a:solidFill>
                <a:highlight>
                  <a:srgbClr val="1E1E1E"/>
                </a:highlight>
                <a:latin typeface="Courier New"/>
                <a:ea typeface="Courier New"/>
                <a:cs typeface="Courier New"/>
                <a:sym typeface="Courier New"/>
              </a:rPr>
              <a:t>           OLS Regression Results                            </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Dep. Variable:                    pay   R-squared:                       0.285</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Model:                            OLS   Adj. R-squared:                  0.284</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Method:                 Least Squares   F-statistic:                     397.5</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Date:                Fri, 31 Dec 2021   Prob (F-statistic):           1.04e-74</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Time:                        20:54:35   Log-Likelihood:                -11384.</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No. Observations:                1000   AIC:                         2.277e+04</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Df Residuals:                     998   BIC:                         2.278e+04</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Df Model:                           1                                         </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Covariance Type:            nonrobust                                         </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                 coef    std err          t      P&gt;|t|      [0.025      0.975]</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Intercept   6.206e+04   2062.885     30.085      0.000     5.8e+04    6.61e+04</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age          939.2501     47.109     19.938      0.000     846.806    1031.694</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Omnibus:                        6.360   Durbin-Watson:                   1.905</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Prob(Omnibus):                  0.042   Jarque-Bera (JB):                6.421</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Skew:                           0.182   Prob(JB):                       0.0403</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Kurtosis:                       2.853   Cond. No.                         134.</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5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302" name="Google Shape;302;p56"/>
          <p:cNvSpPr txBox="1"/>
          <p:nvPr/>
        </p:nvSpPr>
        <p:spPr>
          <a:xfrm>
            <a:off x="583825" y="1302725"/>
            <a:ext cx="7227600" cy="348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Creamos un modelo lineal de regresión múltiple por medio de la librería statsmodels de la siguiente forma:</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0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0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0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0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Miremos el resultado de el ajuste del modelo de regresión múltiple</a:t>
            </a:r>
            <a:endParaRPr b="0" i="0" sz="1350" u="none" cap="none" strike="noStrike">
              <a:solidFill>
                <a:schemeClr val="dk1"/>
              </a:solidFill>
              <a:latin typeface="DM Sans"/>
              <a:ea typeface="DM Sans"/>
              <a:cs typeface="DM Sans"/>
              <a:sym typeface="DM Sans"/>
            </a:endParaRPr>
          </a:p>
          <a:p>
            <a:pPr indent="0" lvl="0" marL="0" marR="0" rtl="0" algn="just">
              <a:lnSpc>
                <a:spcPct val="150000"/>
              </a:lnSpc>
              <a:spcBef>
                <a:spcPts val="100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10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sp>
        <p:nvSpPr>
          <p:cNvPr id="303" name="Google Shape;303;p56"/>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sp>
        <p:nvSpPr>
          <p:cNvPr id="304" name="Google Shape;304;p56"/>
          <p:cNvSpPr txBox="1"/>
          <p:nvPr/>
        </p:nvSpPr>
        <p:spPr>
          <a:xfrm>
            <a:off x="674900" y="2436863"/>
            <a:ext cx="4610100" cy="7851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 sz="1050" u="none" cap="none" strike="noStrike">
                <a:solidFill>
                  <a:srgbClr val="D4D4D4"/>
                </a:solidFill>
                <a:highlight>
                  <a:srgbClr val="1E1E1E"/>
                </a:highlight>
                <a:latin typeface="Courier New"/>
                <a:ea typeface="Courier New"/>
                <a:cs typeface="Courier New"/>
                <a:sym typeface="Courier New"/>
              </a:rPr>
              <a:t>model2 = </a:t>
            </a:r>
            <a:r>
              <a:rPr b="0" i="0" lang="es" sz="1050" u="none" cap="none" strike="noStrike">
                <a:solidFill>
                  <a:srgbClr val="CE9178"/>
                </a:solidFill>
                <a:highlight>
                  <a:srgbClr val="1E1E1E"/>
                </a:highlight>
                <a:latin typeface="Courier New"/>
                <a:ea typeface="Courier New"/>
                <a:cs typeface="Courier New"/>
                <a:sym typeface="Courier New"/>
              </a:rPr>
              <a:t>'pay~age + gender'</a:t>
            </a:r>
            <a:endParaRPr b="0" i="0" sz="1050" u="none" cap="none" strike="noStrike">
              <a:solidFill>
                <a:srgbClr val="CE9178"/>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 sz="1050" u="none" cap="none" strike="noStrike">
                <a:solidFill>
                  <a:srgbClr val="D4D4D4"/>
                </a:solidFill>
                <a:highlight>
                  <a:srgbClr val="1E1E1E"/>
                </a:highlight>
                <a:latin typeface="Courier New"/>
                <a:ea typeface="Courier New"/>
                <a:cs typeface="Courier New"/>
                <a:sym typeface="Courier New"/>
              </a:rPr>
              <a:t>lm2    = sm.ols</a:t>
            </a:r>
            <a:r>
              <a:rPr b="0" i="0" lang="es" sz="1050" u="none" cap="none" strike="noStrike">
                <a:solidFill>
                  <a:srgbClr val="DCDCDC"/>
                </a:solidFill>
                <a:highlight>
                  <a:srgbClr val="1E1E1E"/>
                </a:highlight>
                <a:latin typeface="Courier New"/>
                <a:ea typeface="Courier New"/>
                <a:cs typeface="Courier New"/>
                <a:sym typeface="Courier New"/>
              </a:rPr>
              <a:t>(</a:t>
            </a:r>
            <a:r>
              <a:rPr b="0" i="0" lang="es" sz="1050" u="none" cap="none" strike="noStrike">
                <a:solidFill>
                  <a:srgbClr val="D4D4D4"/>
                </a:solidFill>
                <a:highlight>
                  <a:srgbClr val="1E1E1E"/>
                </a:highlight>
                <a:latin typeface="Courier New"/>
                <a:ea typeface="Courier New"/>
                <a:cs typeface="Courier New"/>
                <a:sym typeface="Courier New"/>
              </a:rPr>
              <a:t>formula = model2</a:t>
            </a:r>
            <a:r>
              <a:rPr b="0" i="0" lang="es" sz="1050" u="none" cap="none" strike="noStrike">
                <a:solidFill>
                  <a:srgbClr val="DCDCDC"/>
                </a:solidFill>
                <a:highlight>
                  <a:srgbClr val="1E1E1E"/>
                </a:highlight>
                <a:latin typeface="Courier New"/>
                <a:ea typeface="Courier New"/>
                <a:cs typeface="Courier New"/>
                <a:sym typeface="Courier New"/>
              </a:rPr>
              <a:t>,</a:t>
            </a:r>
            <a:r>
              <a:rPr b="0" i="0" lang="es" sz="1050" u="none" cap="none" strike="noStrike">
                <a:solidFill>
                  <a:srgbClr val="D4D4D4"/>
                </a:solidFill>
                <a:highlight>
                  <a:srgbClr val="1E1E1E"/>
                </a:highlight>
                <a:latin typeface="Courier New"/>
                <a:ea typeface="Courier New"/>
                <a:cs typeface="Courier New"/>
                <a:sym typeface="Courier New"/>
              </a:rPr>
              <a:t> data = Data</a:t>
            </a:r>
            <a:r>
              <a:rPr b="0" i="0" lang="es" sz="1050" u="none" cap="none" strike="noStrike">
                <a:solidFill>
                  <a:srgbClr val="DCDCDC"/>
                </a:solidFill>
                <a:highlight>
                  <a:srgbClr val="1E1E1E"/>
                </a:highlight>
                <a:latin typeface="Courier New"/>
                <a:ea typeface="Courier New"/>
                <a:cs typeface="Courier New"/>
                <a:sym typeface="Courier New"/>
              </a:rPr>
              <a:t>)</a:t>
            </a:r>
            <a:r>
              <a:rPr b="0" i="0" lang="es" sz="1050" u="none" cap="none" strike="noStrike">
                <a:solidFill>
                  <a:srgbClr val="D4D4D4"/>
                </a:solidFill>
                <a:highlight>
                  <a:srgbClr val="1E1E1E"/>
                </a:highlight>
                <a:latin typeface="Courier New"/>
                <a:ea typeface="Courier New"/>
                <a:cs typeface="Courier New"/>
                <a:sym typeface="Courier New"/>
              </a:rPr>
              <a:t>.fit</a:t>
            </a:r>
            <a:r>
              <a:rPr b="0" i="0" lang="es"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 sz="1050" u="none" cap="none" strike="noStrike">
                <a:solidFill>
                  <a:srgbClr val="DCDCAA"/>
                </a:solidFill>
                <a:highlight>
                  <a:srgbClr val="1E1E1E"/>
                </a:highlight>
                <a:latin typeface="Courier New"/>
                <a:ea typeface="Courier New"/>
                <a:cs typeface="Courier New"/>
                <a:sym typeface="Courier New"/>
              </a:rPr>
              <a:t>print</a:t>
            </a:r>
            <a:r>
              <a:rPr b="0" i="0" lang="es" sz="1050" u="none" cap="none" strike="noStrike">
                <a:solidFill>
                  <a:srgbClr val="DCDCDC"/>
                </a:solidFill>
                <a:highlight>
                  <a:srgbClr val="1E1E1E"/>
                </a:highlight>
                <a:latin typeface="Courier New"/>
                <a:ea typeface="Courier New"/>
                <a:cs typeface="Courier New"/>
                <a:sym typeface="Courier New"/>
              </a:rPr>
              <a:t>(</a:t>
            </a:r>
            <a:r>
              <a:rPr b="0" i="0" lang="es" sz="1050" u="none" cap="none" strike="noStrike">
                <a:solidFill>
                  <a:srgbClr val="D4D4D4"/>
                </a:solidFill>
                <a:highlight>
                  <a:srgbClr val="1E1E1E"/>
                </a:highlight>
                <a:latin typeface="Courier New"/>
                <a:ea typeface="Courier New"/>
                <a:cs typeface="Courier New"/>
                <a:sym typeface="Courier New"/>
              </a:rPr>
              <a:t>lm2.summary</a:t>
            </a:r>
            <a:r>
              <a:rPr b="0" i="0" lang="es"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grpSp>
        <p:nvGrpSpPr>
          <p:cNvPr id="309" name="Google Shape;309;p57"/>
          <p:cNvGrpSpPr/>
          <p:nvPr/>
        </p:nvGrpSpPr>
        <p:grpSpPr>
          <a:xfrm>
            <a:off x="1622958" y="1168058"/>
            <a:ext cx="5898086" cy="3317328"/>
            <a:chOff x="-81653" y="306928"/>
            <a:chExt cx="2965800" cy="4377000"/>
          </a:xfrm>
        </p:grpSpPr>
        <p:sp>
          <p:nvSpPr>
            <p:cNvPr id="310" name="Google Shape;310;p57"/>
            <p:cNvSpPr/>
            <p:nvPr/>
          </p:nvSpPr>
          <p:spPr>
            <a:xfrm>
              <a:off x="-81653" y="306928"/>
              <a:ext cx="2965800" cy="4377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7"/>
            <p:cNvSpPr txBox="1"/>
            <p:nvPr/>
          </p:nvSpPr>
          <p:spPr>
            <a:xfrm>
              <a:off x="643447" y="2216125"/>
              <a:ext cx="1515600" cy="792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REEMPLAZAR </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POR VIDEO</a:t>
              </a:r>
              <a:endParaRPr b="0" i="0" sz="1350" u="none" cap="none" strike="noStrike">
                <a:solidFill>
                  <a:srgbClr val="000000"/>
                </a:solidFill>
                <a:latin typeface="DM Sans"/>
                <a:ea typeface="DM Sans"/>
                <a:cs typeface="DM Sans"/>
                <a:sym typeface="DM Sans"/>
              </a:endParaRPr>
            </a:p>
          </p:txBody>
        </p:sp>
      </p:grpSp>
      <p:sp>
        <p:nvSpPr>
          <p:cNvPr id="312" name="Google Shape;312;p5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t/>
            </a:r>
            <a:endParaRPr b="1" i="0" sz="3500" u="none" cap="none" strike="noStrike">
              <a:solidFill>
                <a:schemeClr val="lt1"/>
              </a:solidFill>
              <a:latin typeface="DM Sans"/>
              <a:ea typeface="DM Sans"/>
              <a:cs typeface="DM Sans"/>
              <a:sym typeface="DM Sans"/>
            </a:endParaRPr>
          </a:p>
        </p:txBody>
      </p:sp>
      <p:sp>
        <p:nvSpPr>
          <p:cNvPr id="313" name="Google Shape;313;p57"/>
          <p:cNvSpPr txBox="1"/>
          <p:nvPr/>
        </p:nvSpPr>
        <p:spPr>
          <a:xfrm>
            <a:off x="1375325" y="212850"/>
            <a:ext cx="6170400" cy="4717800"/>
          </a:xfrm>
          <a:prstGeom prst="rect">
            <a:avLst/>
          </a:prstGeom>
          <a:solidFill>
            <a:srgbClr val="000000"/>
          </a:solidFill>
          <a:ln cap="flat" cmpd="sng" w="9525">
            <a:solidFill>
              <a:schemeClr val="lt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 sz="1050" u="none" cap="none" strike="noStrike">
                <a:solidFill>
                  <a:srgbClr val="D4D4D4"/>
                </a:solidFill>
                <a:highlight>
                  <a:srgbClr val="1E1E1E"/>
                </a:highlight>
                <a:latin typeface="Courier New"/>
                <a:ea typeface="Courier New"/>
                <a:cs typeface="Courier New"/>
                <a:sym typeface="Courier New"/>
              </a:rPr>
              <a:t>              </a:t>
            </a:r>
            <a:r>
              <a:rPr b="0" i="0" lang="es" sz="950" u="none" cap="none" strike="noStrike">
                <a:solidFill>
                  <a:srgbClr val="D4D4D4"/>
                </a:solidFill>
                <a:highlight>
                  <a:srgbClr val="1E1E1E"/>
                </a:highlight>
                <a:latin typeface="Courier New"/>
                <a:ea typeface="Courier New"/>
                <a:cs typeface="Courier New"/>
                <a:sym typeface="Courier New"/>
              </a:rPr>
              <a:t>                    OLS Regression Results                            </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Dep. Variable:                    pay   R-squared:                       0.319</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Model:                            OLS   Adj. R-squared:                  0.317</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Method:                 Least Squares   F-statistic:                     233.2</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Date:                Fri, 31 Dec 2021   Prob (F-statistic):           8.10e-84</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Time:                        21:02:16   Log-Likelihood:                -11359.</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No. Observations:                1000   AIC:                         2.272e+04</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Df Residuals:                     997   BIC:                         2.274e+04</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Df Model:                           2                                         </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Covariance Type:            nonrobust                                         </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                     coef    std err          t      P&gt;|t|      [0.025      0.975]</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Intercept       5.674e+04   2151.480     26.373      0.000    5.25e+04     6.1e+04</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gender[T.Male]  9279.3180   1317.787      7.042      0.000    6693.364    1.19e+04</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age              948.5266     46.022     20.610      0.000     858.216    1038.837</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Omnibus:                        9.898   Durbin-Watson:                   1.871</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Prob(Omnibus):                  0.007   Jarque-Bera (JB):                9.345</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Skew:                           0.197   Prob(JB):                      0.00935</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Kurtosis:                       2.737   Cond. No.                         148.</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8"/>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Interpretación del modelo</a:t>
            </a:r>
            <a:endParaRPr b="1" i="0" sz="4000" u="none" cap="none" strike="noStrike">
              <a:solidFill>
                <a:schemeClr val="dk1"/>
              </a:solidFill>
              <a:latin typeface="DM Sans"/>
              <a:ea typeface="DM Sans"/>
              <a:cs typeface="DM Sans"/>
              <a:sym typeface="DM Sans"/>
            </a:endParaRPr>
          </a:p>
        </p:txBody>
      </p:sp>
      <p:sp>
        <p:nvSpPr>
          <p:cNvPr id="319" name="Google Shape;319;p58"/>
          <p:cNvSpPr txBox="1"/>
          <p:nvPr/>
        </p:nvSpPr>
        <p:spPr>
          <a:xfrm>
            <a:off x="4717700" y="1820575"/>
            <a:ext cx="3825300" cy="2470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Arial"/>
              <a:buChar char="✓"/>
            </a:pPr>
            <a:r>
              <a:rPr b="1" i="0" lang="es" sz="1350" u="none" cap="none" strike="noStrike">
                <a:solidFill>
                  <a:schemeClr val="dk1"/>
                </a:solidFill>
                <a:latin typeface="DM Sans"/>
                <a:ea typeface="DM Sans"/>
                <a:cs typeface="DM Sans"/>
                <a:sym typeface="DM Sans"/>
              </a:rPr>
              <a:t>Coeficiente edad:</a:t>
            </a:r>
            <a:r>
              <a:rPr b="0" i="0" lang="es" sz="1350" u="none" cap="none" strike="noStrike">
                <a:solidFill>
                  <a:schemeClr val="dk1"/>
                </a:solidFill>
                <a:latin typeface="DM Sans"/>
                <a:ea typeface="DM Sans"/>
                <a:cs typeface="DM Sans"/>
                <a:sym typeface="DM Sans"/>
              </a:rPr>
              <a:t> si la edad aumenta en un año, se espera que el salario aumente en 948,5 USD.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Arial"/>
              <a:buChar char="✓"/>
            </a:pPr>
            <a:r>
              <a:rPr b="1" i="0" lang="es" sz="1350" u="none" cap="none" strike="noStrike">
                <a:solidFill>
                  <a:schemeClr val="dk1"/>
                </a:solidFill>
                <a:latin typeface="DM Sans"/>
                <a:ea typeface="DM Sans"/>
                <a:cs typeface="DM Sans"/>
                <a:sym typeface="DM Sans"/>
              </a:rPr>
              <a:t>Intercepto:</a:t>
            </a:r>
            <a:r>
              <a:rPr b="0" i="0" lang="es" sz="1350" u="none" cap="none" strike="noStrike">
                <a:solidFill>
                  <a:schemeClr val="dk1"/>
                </a:solidFill>
                <a:latin typeface="DM Sans"/>
                <a:ea typeface="DM Sans"/>
                <a:cs typeface="DM Sans"/>
                <a:sym typeface="DM Sans"/>
              </a:rPr>
              <a:t> Representa el efecto común a todos los individuos (salario base) en este caso es de 56740 USD al año</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Arial"/>
              <a:buChar char="✓"/>
            </a:pPr>
            <a:r>
              <a:rPr b="1" i="0" lang="es" sz="1350" u="none" cap="none" strike="noStrike">
                <a:solidFill>
                  <a:schemeClr val="dk1"/>
                </a:solidFill>
                <a:latin typeface="DM Sans"/>
                <a:ea typeface="DM Sans"/>
                <a:cs typeface="DM Sans"/>
                <a:sym typeface="DM Sans"/>
              </a:rPr>
              <a:t>Coeficiente R²:</a:t>
            </a:r>
            <a:r>
              <a:rPr b="0" i="0" lang="es" sz="1350" u="none" cap="none" strike="noStrike">
                <a:solidFill>
                  <a:schemeClr val="dk1"/>
                </a:solidFill>
                <a:latin typeface="DM Sans"/>
                <a:ea typeface="DM Sans"/>
                <a:cs typeface="DM Sans"/>
                <a:sym typeface="DM Sans"/>
              </a:rPr>
              <a:t> 0.319 es bastante bajo solo 31.9% de la variabilidad es explicada por el modelo lineal</a:t>
            </a:r>
            <a:endParaRPr b="1"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100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sp>
        <p:nvSpPr>
          <p:cNvPr id="320" name="Google Shape;320;p58"/>
          <p:cNvSpPr txBox="1"/>
          <p:nvPr/>
        </p:nvSpPr>
        <p:spPr>
          <a:xfrm>
            <a:off x="465275" y="1820575"/>
            <a:ext cx="4071900" cy="2886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Helvetica Neue Light"/>
              <a:buChar char="✓"/>
            </a:pPr>
            <a:r>
              <a:rPr b="1" i="0" lang="es" sz="1350" u="none" cap="none" strike="noStrike">
                <a:solidFill>
                  <a:schemeClr val="dk1"/>
                </a:solidFill>
                <a:latin typeface="DM Sans"/>
                <a:ea typeface="DM Sans"/>
                <a:cs typeface="DM Sans"/>
                <a:sym typeface="DM Sans"/>
              </a:rPr>
              <a:t>Coeficiente género</a:t>
            </a:r>
            <a:r>
              <a:rPr b="0" i="0" lang="es" sz="1350" u="none" cap="none" strike="noStrike">
                <a:solidFill>
                  <a:schemeClr val="dk1"/>
                </a:solidFill>
                <a:latin typeface="DM Sans"/>
                <a:ea typeface="DM Sans"/>
                <a:cs typeface="DM Sans"/>
                <a:sym typeface="DM Sans"/>
              </a:rPr>
              <a:t>: Solo muestra masculino (T.male), porque la categoría femenina se toma como la categoría predeterminada. (Tenga en cuenta que la elección de la categoría predeterminada no importa; fácilmente podríamos haber elegido hacer masculino como categoría predeterminada y, por lo tanto, el coeficiente de género sería T.female). El coeficiente 9279.3180 se interpreta de la siguiente manera: para empleados de la misma edad, en promedio, los hombres ganan 9279,3180 USD más que las mujeres.</a:t>
            </a:r>
            <a:endParaRPr b="0" i="0" sz="1350" u="none" cap="none" strike="noStrike">
              <a:solidFill>
                <a:srgbClr val="000000"/>
              </a:solidFill>
              <a:latin typeface="DM Sans"/>
              <a:ea typeface="DM Sans"/>
              <a:cs typeface="DM Sans"/>
              <a:sym typeface="DM Sans"/>
            </a:endParaRPr>
          </a:p>
        </p:txBody>
      </p:sp>
      <p:sp>
        <p:nvSpPr>
          <p:cNvPr id="321" name="Google Shape;321;p58"/>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2"/>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 </a:t>
            </a:r>
            <a:r>
              <a:rPr b="1" lang="es" sz="4000">
                <a:solidFill>
                  <a:srgbClr val="EAFF6A"/>
                </a:solidFill>
                <a:latin typeface="DM Sans"/>
                <a:ea typeface="DM Sans"/>
                <a:cs typeface="DM Sans"/>
                <a:sym typeface="DM Sans"/>
              </a:rPr>
              <a:t>sobre la clase práctica en vivo anterior</a:t>
            </a:r>
            <a:r>
              <a:rPr b="1" i="0" lang="es" sz="4000" u="none" cap="none" strike="noStrike">
                <a:solidFill>
                  <a:srgbClr val="EAFF6A"/>
                </a:solidFill>
                <a:latin typeface="DM Sans"/>
                <a:ea typeface="DM Sans"/>
                <a:cs typeface="DM Sans"/>
                <a:sym typeface="DM Sans"/>
              </a:rPr>
              <a: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60"/>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32" name="Google Shape;332;p60"/>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1"/>
          <p:cNvSpPr txBox="1"/>
          <p:nvPr/>
        </p:nvSpPr>
        <p:spPr>
          <a:xfrm>
            <a:off x="586375" y="821475"/>
            <a:ext cx="82518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Múltiples algoritmos </a:t>
            </a:r>
            <a:r>
              <a:rPr b="1" lang="es" sz="4000">
                <a:solidFill>
                  <a:schemeClr val="dk1"/>
                </a:solidFill>
                <a:latin typeface="DM Sans"/>
                <a:ea typeface="DM Sans"/>
                <a:cs typeface="DM Sans"/>
                <a:sym typeface="DM Sans"/>
              </a:rPr>
              <a:t>de</a:t>
            </a:r>
            <a:r>
              <a:rPr b="1" i="0" lang="es" sz="4000" u="none" cap="none" strike="noStrike">
                <a:solidFill>
                  <a:schemeClr val="dk1"/>
                </a:solidFill>
                <a:latin typeface="DM Sans"/>
                <a:ea typeface="DM Sans"/>
                <a:cs typeface="DM Sans"/>
                <a:sym typeface="DM Sans"/>
              </a:rPr>
              <a:t> Aprendizaje No Supervisado.</a:t>
            </a:r>
            <a:endParaRPr b="1" i="0" sz="4000" u="none" cap="none" strike="noStrike">
              <a:solidFill>
                <a:schemeClr val="dk1"/>
              </a:solidFill>
              <a:latin typeface="DM Sans"/>
              <a:ea typeface="DM Sans"/>
              <a:cs typeface="DM Sans"/>
              <a:sym typeface="DM Sans"/>
            </a:endParaRPr>
          </a:p>
        </p:txBody>
      </p:sp>
      <p:pic>
        <p:nvPicPr>
          <p:cNvPr id="338" name="Google Shape;338;p61"/>
          <p:cNvPicPr preferRelativeResize="0"/>
          <p:nvPr/>
        </p:nvPicPr>
        <p:blipFill rotWithShape="1">
          <a:blip r:embed="rId3">
            <a:alphaModFix/>
          </a:blip>
          <a:srcRect b="0" l="0" r="0" t="0"/>
          <a:stretch/>
        </p:blipFill>
        <p:spPr>
          <a:xfrm>
            <a:off x="4796450" y="2268648"/>
            <a:ext cx="2926550" cy="1721525"/>
          </a:xfrm>
          <a:prstGeom prst="rect">
            <a:avLst/>
          </a:prstGeom>
          <a:noFill/>
          <a:ln>
            <a:noFill/>
          </a:ln>
        </p:spPr>
      </p:pic>
      <p:sp>
        <p:nvSpPr>
          <p:cNvPr id="339" name="Google Shape;339;p61"/>
          <p:cNvSpPr txBox="1"/>
          <p:nvPr/>
        </p:nvSpPr>
        <p:spPr>
          <a:xfrm>
            <a:off x="586375" y="2215025"/>
            <a:ext cx="3860400" cy="1950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Algunos de los más populares son:</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50000"/>
              </a:lnSpc>
              <a:spcBef>
                <a:spcPts val="0"/>
              </a:spcBef>
              <a:spcAft>
                <a:spcPts val="0"/>
              </a:spcAft>
              <a:buClr>
                <a:srgbClr val="EF89D2"/>
              </a:buClr>
              <a:buSzPts val="1350"/>
              <a:buFont typeface="DM Sans"/>
              <a:buChar char="✓"/>
            </a:pPr>
            <a:r>
              <a:rPr b="0" i="0" lang="es" sz="1350" u="none" cap="none" strike="noStrike">
                <a:solidFill>
                  <a:schemeClr val="dk1"/>
                </a:solidFill>
                <a:latin typeface="DM Sans"/>
                <a:ea typeface="DM Sans"/>
                <a:cs typeface="DM Sans"/>
                <a:sym typeface="DM Sans"/>
              </a:rPr>
              <a:t>Clustering o Agrupamiento</a:t>
            </a:r>
            <a:endParaRPr b="0" i="0" sz="1350" u="none" cap="none" strike="noStrike">
              <a:solidFill>
                <a:schemeClr val="dk1"/>
              </a:solidFill>
              <a:latin typeface="DM Sans"/>
              <a:ea typeface="DM Sans"/>
              <a:cs typeface="DM Sans"/>
              <a:sym typeface="DM Sans"/>
            </a:endParaRPr>
          </a:p>
          <a:p>
            <a:pPr indent="-314325" lvl="0" marL="457200" marR="0" rtl="0" algn="l">
              <a:lnSpc>
                <a:spcPct val="150000"/>
              </a:lnSpc>
              <a:spcBef>
                <a:spcPts val="0"/>
              </a:spcBef>
              <a:spcAft>
                <a:spcPts val="0"/>
              </a:spcAft>
              <a:buClr>
                <a:srgbClr val="EF89D2"/>
              </a:buClr>
              <a:buSzPts val="1350"/>
              <a:buFont typeface="DM Sans"/>
              <a:buChar char="✓"/>
            </a:pPr>
            <a:r>
              <a:rPr b="0" i="0" lang="es" sz="1350" u="none" cap="none" strike="noStrike">
                <a:solidFill>
                  <a:schemeClr val="dk1"/>
                </a:solidFill>
                <a:latin typeface="DM Sans"/>
                <a:ea typeface="DM Sans"/>
                <a:cs typeface="DM Sans"/>
                <a:sym typeface="DM Sans"/>
              </a:rPr>
              <a:t>Reglas de Asociación</a:t>
            </a:r>
            <a:endParaRPr b="0" i="0" sz="1350" u="none" cap="none" strike="noStrike">
              <a:solidFill>
                <a:schemeClr val="dk1"/>
              </a:solidFill>
              <a:latin typeface="DM Sans"/>
              <a:ea typeface="DM Sans"/>
              <a:cs typeface="DM Sans"/>
              <a:sym typeface="DM Sans"/>
            </a:endParaRPr>
          </a:p>
          <a:p>
            <a:pPr indent="-314325" lvl="0" marL="457200" marR="0" rtl="0" algn="l">
              <a:lnSpc>
                <a:spcPct val="150000"/>
              </a:lnSpc>
              <a:spcBef>
                <a:spcPts val="0"/>
              </a:spcBef>
              <a:spcAft>
                <a:spcPts val="0"/>
              </a:spcAft>
              <a:buClr>
                <a:srgbClr val="EF89D2"/>
              </a:buClr>
              <a:buSzPts val="1350"/>
              <a:buFont typeface="DM Sans"/>
              <a:buChar char="✓"/>
            </a:pPr>
            <a:r>
              <a:rPr b="0" i="0" lang="es" sz="1350" u="none" cap="none" strike="noStrike">
                <a:solidFill>
                  <a:schemeClr val="dk1"/>
                </a:solidFill>
                <a:latin typeface="DM Sans"/>
                <a:ea typeface="DM Sans"/>
                <a:cs typeface="DM Sans"/>
                <a:sym typeface="DM Sans"/>
              </a:rPr>
              <a:t>Algoritmos de Reducción de la Dimensionalidad</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2"/>
          <p:cNvSpPr txBox="1"/>
          <p:nvPr/>
        </p:nvSpPr>
        <p:spPr>
          <a:xfrm>
            <a:off x="539346" y="58561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1" i="0" lang="es" sz="4000" u="none" cap="none" strike="noStrike">
                <a:solidFill>
                  <a:schemeClr val="dk1"/>
                </a:solidFill>
                <a:latin typeface="DM Sans"/>
                <a:ea typeface="DM Sans"/>
                <a:cs typeface="DM Sans"/>
                <a:sym typeface="DM Sans"/>
              </a:rPr>
              <a:t>Clustering</a:t>
            </a:r>
            <a:endParaRPr b="1" i="0" sz="4000" u="none" cap="none" strike="noStrike">
              <a:solidFill>
                <a:schemeClr val="dk1"/>
              </a:solidFill>
              <a:latin typeface="DM Sans"/>
              <a:ea typeface="DM Sans"/>
              <a:cs typeface="DM Sans"/>
              <a:sym typeface="DM Sans"/>
            </a:endParaRPr>
          </a:p>
        </p:txBody>
      </p:sp>
      <p:sp>
        <p:nvSpPr>
          <p:cNvPr id="345" name="Google Shape;345;p62"/>
          <p:cNvSpPr txBox="1"/>
          <p:nvPr/>
        </p:nvSpPr>
        <p:spPr>
          <a:xfrm>
            <a:off x="539338" y="1413962"/>
            <a:ext cx="7944000" cy="611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También conocidas como agrupamiento o segmentación tienen como principal función</a:t>
            </a:r>
            <a:r>
              <a:rPr b="1" i="0" lang="es" sz="1350" u="none" cap="none" strike="noStrike">
                <a:solidFill>
                  <a:schemeClr val="dk1"/>
                </a:solidFill>
                <a:latin typeface="DM Sans"/>
                <a:ea typeface="DM Sans"/>
                <a:cs typeface="DM Sans"/>
                <a:sym typeface="DM Sans"/>
              </a:rPr>
              <a:t> encontrar una estructura o un patrón en una colección de datos no clasificados. </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highlight>
                <a:srgbClr val="E0FF00"/>
              </a:highlight>
              <a:latin typeface="DM Sans"/>
              <a:ea typeface="DM Sans"/>
              <a:cs typeface="DM Sans"/>
              <a:sym typeface="DM Sans"/>
            </a:endParaRPr>
          </a:p>
        </p:txBody>
      </p:sp>
      <p:pic>
        <p:nvPicPr>
          <p:cNvPr id="346" name="Google Shape;346;p62"/>
          <p:cNvPicPr preferRelativeResize="0"/>
          <p:nvPr/>
        </p:nvPicPr>
        <p:blipFill rotWithShape="1">
          <a:blip r:embed="rId3">
            <a:alphaModFix/>
          </a:blip>
          <a:srcRect b="0" l="0" r="0" t="0"/>
          <a:stretch/>
        </p:blipFill>
        <p:spPr>
          <a:xfrm>
            <a:off x="395150" y="2156163"/>
            <a:ext cx="2533650" cy="1809750"/>
          </a:xfrm>
          <a:prstGeom prst="rect">
            <a:avLst/>
          </a:prstGeom>
          <a:noFill/>
          <a:ln>
            <a:noFill/>
          </a:ln>
        </p:spPr>
      </p:pic>
      <p:pic>
        <p:nvPicPr>
          <p:cNvPr id="347" name="Google Shape;347;p62"/>
          <p:cNvPicPr preferRelativeResize="0"/>
          <p:nvPr/>
        </p:nvPicPr>
        <p:blipFill rotWithShape="1">
          <a:blip r:embed="rId4">
            <a:alphaModFix/>
          </a:blip>
          <a:srcRect b="0" l="0" r="0" t="0"/>
          <a:stretch/>
        </p:blipFill>
        <p:spPr>
          <a:xfrm>
            <a:off x="3201650" y="2222862"/>
            <a:ext cx="2619375" cy="1743075"/>
          </a:xfrm>
          <a:prstGeom prst="rect">
            <a:avLst/>
          </a:prstGeom>
          <a:noFill/>
          <a:ln>
            <a:noFill/>
          </a:ln>
        </p:spPr>
      </p:pic>
      <p:pic>
        <p:nvPicPr>
          <p:cNvPr id="348" name="Google Shape;348;p62"/>
          <p:cNvPicPr preferRelativeResize="0"/>
          <p:nvPr/>
        </p:nvPicPr>
        <p:blipFill rotWithShape="1">
          <a:blip r:embed="rId5">
            <a:alphaModFix/>
          </a:blip>
          <a:srcRect b="0" l="0" r="0" t="0"/>
          <a:stretch/>
        </p:blipFill>
        <p:spPr>
          <a:xfrm>
            <a:off x="6093863" y="2222850"/>
            <a:ext cx="2619375" cy="1743075"/>
          </a:xfrm>
          <a:prstGeom prst="rect">
            <a:avLst/>
          </a:prstGeom>
          <a:noFill/>
          <a:ln>
            <a:noFill/>
          </a:ln>
        </p:spPr>
      </p:pic>
      <p:sp>
        <p:nvSpPr>
          <p:cNvPr id="349" name="Google Shape;349;p62"/>
          <p:cNvSpPr txBox="1"/>
          <p:nvPr/>
        </p:nvSpPr>
        <p:spPr>
          <a:xfrm>
            <a:off x="479525" y="4175500"/>
            <a:ext cx="78414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highlight>
                  <a:srgbClr val="EAFF6A"/>
                </a:highlight>
                <a:latin typeface="DM Sans"/>
                <a:ea typeface="DM Sans"/>
                <a:cs typeface="DM Sans"/>
                <a:sym typeface="DM Sans"/>
              </a:rPr>
              <a:t>Es decir, Intentan encontrar grupos en los datos que compartan atributos en común 🧐 </a:t>
            </a:r>
            <a:endParaRPr b="1" i="0" sz="1350" u="none" cap="none" strike="noStrike">
              <a:solidFill>
                <a:srgbClr val="000000"/>
              </a:solidFill>
              <a:highlight>
                <a:srgbClr val="EAFF6A"/>
              </a:highlight>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3"/>
          <p:cNvSpPr txBox="1"/>
          <p:nvPr/>
        </p:nvSpPr>
        <p:spPr>
          <a:xfrm>
            <a:off x="1058550" y="2531100"/>
            <a:ext cx="70269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Técnicas para codificación de categorías</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4"/>
          <p:cNvSpPr txBox="1"/>
          <p:nvPr/>
        </p:nvSpPr>
        <p:spPr>
          <a:xfrm>
            <a:off x="481346" y="109584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1" i="0" lang="es" sz="4000" u="none" cap="none" strike="noStrike">
                <a:solidFill>
                  <a:srgbClr val="000000"/>
                </a:solidFill>
                <a:latin typeface="DM Sans"/>
                <a:ea typeface="DM Sans"/>
                <a:cs typeface="DM Sans"/>
                <a:sym typeface="DM Sans"/>
              </a:rPr>
              <a:t>One Hot Encoding</a:t>
            </a:r>
            <a:endParaRPr b="1" i="0" sz="4000" u="none" cap="none" strike="noStrike">
              <a:solidFill>
                <a:srgbClr val="000000"/>
              </a:solidFill>
              <a:latin typeface="DM Sans"/>
              <a:ea typeface="DM Sans"/>
              <a:cs typeface="DM Sans"/>
              <a:sym typeface="DM Sans"/>
            </a:endParaRPr>
          </a:p>
        </p:txBody>
      </p:sp>
      <p:sp>
        <p:nvSpPr>
          <p:cNvPr id="360" name="Google Shape;360;p64"/>
          <p:cNvSpPr txBox="1"/>
          <p:nvPr/>
        </p:nvSpPr>
        <p:spPr>
          <a:xfrm>
            <a:off x="481350" y="1863600"/>
            <a:ext cx="3851700" cy="18585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Toman variables numéricas para medir la distancia. Sin embargo, existe la manera de trabajar con variables categóricas haciéndolas variables dummy, a través del uso de la técnica de transformación de datos </a:t>
            </a:r>
            <a:r>
              <a:rPr b="1" i="0" lang="es" sz="1350" u="none" cap="none" strike="noStrike">
                <a:solidFill>
                  <a:schemeClr val="dk1"/>
                </a:solidFill>
                <a:latin typeface="DM Sans"/>
                <a:ea typeface="DM Sans"/>
                <a:cs typeface="DM Sans"/>
                <a:sym typeface="DM Sans"/>
              </a:rPr>
              <a:t>One Hot Encoding (OHE)</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p:txBody>
      </p:sp>
      <p:pic>
        <p:nvPicPr>
          <p:cNvPr id="361" name="Google Shape;361;p64"/>
          <p:cNvPicPr preferRelativeResize="0"/>
          <p:nvPr/>
        </p:nvPicPr>
        <p:blipFill rotWithShape="1">
          <a:blip r:embed="rId3">
            <a:alphaModFix/>
          </a:blip>
          <a:srcRect b="0" l="0" r="0" t="0"/>
          <a:stretch/>
        </p:blipFill>
        <p:spPr>
          <a:xfrm>
            <a:off x="4432059" y="1965975"/>
            <a:ext cx="4320316" cy="2063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5"/>
          <p:cNvSpPr txBox="1"/>
          <p:nvPr/>
        </p:nvSpPr>
        <p:spPr>
          <a:xfrm>
            <a:off x="572221" y="122336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1" i="0" lang="es" sz="4000" u="none" cap="none" strike="noStrike">
                <a:solidFill>
                  <a:srgbClr val="000000"/>
                </a:solidFill>
                <a:latin typeface="DM Sans"/>
                <a:ea typeface="DM Sans"/>
                <a:cs typeface="DM Sans"/>
                <a:sym typeface="DM Sans"/>
              </a:rPr>
              <a:t>Label Encoder</a:t>
            </a:r>
            <a:endParaRPr b="1" i="0" sz="4000" u="none" cap="none" strike="noStrike">
              <a:solidFill>
                <a:srgbClr val="000000"/>
              </a:solidFill>
              <a:latin typeface="DM Sans"/>
              <a:ea typeface="DM Sans"/>
              <a:cs typeface="DM Sans"/>
              <a:sym typeface="DM Sans"/>
            </a:endParaRPr>
          </a:p>
        </p:txBody>
      </p:sp>
      <p:sp>
        <p:nvSpPr>
          <p:cNvPr id="367" name="Google Shape;367;p65"/>
          <p:cNvSpPr txBox="1"/>
          <p:nvPr/>
        </p:nvSpPr>
        <p:spPr>
          <a:xfrm>
            <a:off x="572225" y="1921175"/>
            <a:ext cx="3914400" cy="217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Sin embargo One Hot Encoding es la única técnica para transformar variables categóricas, existe una alternativa para reducir el problema de multidimensionalidad cuando tenemos muchas categorías en una variable a través del uso de la técnica de transformación de datos </a:t>
            </a:r>
            <a:r>
              <a:rPr b="1" i="0" lang="es" sz="1350" u="none" cap="none" strike="noStrike">
                <a:solidFill>
                  <a:schemeClr val="dk1"/>
                </a:solidFill>
                <a:latin typeface="DM Sans"/>
                <a:ea typeface="DM Sans"/>
                <a:cs typeface="DM Sans"/>
                <a:sym typeface="DM Sans"/>
              </a:rPr>
              <a:t>Label Encoder (LE)</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p:txBody>
      </p:sp>
      <p:pic>
        <p:nvPicPr>
          <p:cNvPr id="368" name="Google Shape;368;p65"/>
          <p:cNvPicPr preferRelativeResize="0"/>
          <p:nvPr/>
        </p:nvPicPr>
        <p:blipFill rotWithShape="1">
          <a:blip r:embed="rId3">
            <a:alphaModFix/>
          </a:blip>
          <a:srcRect b="0" l="11219" r="19355" t="0"/>
          <a:stretch/>
        </p:blipFill>
        <p:spPr>
          <a:xfrm>
            <a:off x="4572000" y="1839463"/>
            <a:ext cx="4226351" cy="23336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66"/>
          <p:cNvPicPr preferRelativeResize="0"/>
          <p:nvPr/>
        </p:nvPicPr>
        <p:blipFill rotWithShape="1">
          <a:blip r:embed="rId3">
            <a:alphaModFix/>
          </a:blip>
          <a:srcRect b="0" l="0" r="0" t="0"/>
          <a:stretch/>
        </p:blipFill>
        <p:spPr>
          <a:xfrm>
            <a:off x="3171801" y="2754263"/>
            <a:ext cx="2800350" cy="2076450"/>
          </a:xfrm>
          <a:prstGeom prst="rect">
            <a:avLst/>
          </a:prstGeom>
          <a:noFill/>
          <a:ln>
            <a:noFill/>
          </a:ln>
        </p:spPr>
      </p:pic>
      <p:pic>
        <p:nvPicPr>
          <p:cNvPr id="374" name="Google Shape;374;p66"/>
          <p:cNvPicPr preferRelativeResize="0"/>
          <p:nvPr/>
        </p:nvPicPr>
        <p:blipFill rotWithShape="1">
          <a:blip r:embed="rId4">
            <a:alphaModFix/>
          </a:blip>
          <a:srcRect b="0" l="0" r="0" t="0"/>
          <a:stretch/>
        </p:blipFill>
        <p:spPr>
          <a:xfrm>
            <a:off x="2750951" y="312788"/>
            <a:ext cx="3642075" cy="2132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7"/>
          <p:cNvSpPr txBox="1"/>
          <p:nvPr/>
        </p:nvSpPr>
        <p:spPr>
          <a:xfrm>
            <a:off x="301125" y="286775"/>
            <a:ext cx="8213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1" i="0" lang="es" sz="3500" u="none" cap="none" strike="noStrike">
                <a:solidFill>
                  <a:schemeClr val="dk1"/>
                </a:solidFill>
                <a:latin typeface="DM Sans"/>
                <a:ea typeface="DM Sans"/>
                <a:cs typeface="DM Sans"/>
                <a:sym typeface="DM Sans"/>
              </a:rPr>
              <a:t>One Hot Encoding vs Label Encoder</a:t>
            </a:r>
            <a:endParaRPr b="1" i="0" sz="3500" u="none" cap="none" strike="noStrike">
              <a:solidFill>
                <a:schemeClr val="dk1"/>
              </a:solidFill>
              <a:latin typeface="DM Sans"/>
              <a:ea typeface="DM Sans"/>
              <a:cs typeface="DM Sans"/>
              <a:sym typeface="DM Sans"/>
            </a:endParaRPr>
          </a:p>
        </p:txBody>
      </p:sp>
      <p:sp>
        <p:nvSpPr>
          <p:cNvPr id="380" name="Google Shape;380;p67"/>
          <p:cNvSpPr txBox="1"/>
          <p:nvPr/>
        </p:nvSpPr>
        <p:spPr>
          <a:xfrm>
            <a:off x="346775" y="1189525"/>
            <a:ext cx="3813000" cy="15873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15000"/>
              </a:lnSpc>
              <a:spcBef>
                <a:spcPts val="0"/>
              </a:spcBef>
              <a:spcAft>
                <a:spcPts val="0"/>
              </a:spcAft>
              <a:buClr>
                <a:schemeClr val="dk1"/>
              </a:buClr>
              <a:buSzPts val="1350"/>
              <a:buFont typeface="DM Sans"/>
              <a:buAutoNum type="arabicParenR"/>
            </a:pPr>
            <a:r>
              <a:rPr b="0" i="0" lang="es" sz="1350" u="none" cap="none" strike="noStrike">
                <a:solidFill>
                  <a:schemeClr val="dk1"/>
                </a:solidFill>
                <a:latin typeface="DM Sans"/>
                <a:ea typeface="DM Sans"/>
                <a:cs typeface="DM Sans"/>
                <a:sym typeface="DM Sans"/>
              </a:rPr>
              <a:t>La variable categórica no es ordinal (como los países anteriores)</a:t>
            </a:r>
            <a:endParaRPr b="0" i="0" sz="1350" u="none" cap="none" strike="noStrike">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chemeClr val="dk1"/>
              </a:buClr>
              <a:buSzPts val="1350"/>
              <a:buFont typeface="DM Sans"/>
              <a:buAutoNum type="arabicParenR"/>
            </a:pPr>
            <a:r>
              <a:rPr b="0" i="0" lang="es" sz="1350" u="none" cap="none" strike="noStrike">
                <a:solidFill>
                  <a:schemeClr val="dk1"/>
                </a:solidFill>
                <a:latin typeface="DM Sans"/>
                <a:ea typeface="DM Sans"/>
                <a:cs typeface="DM Sans"/>
                <a:sym typeface="DM Sans"/>
              </a:rPr>
              <a:t>La cantidad de categorías es pequeña para evitar problemas de multicolinealidad y overfit.</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graphicFrame>
        <p:nvGraphicFramePr>
          <p:cNvPr id="381" name="Google Shape;381;p67"/>
          <p:cNvGraphicFramePr/>
          <p:nvPr/>
        </p:nvGraphicFramePr>
        <p:xfrm>
          <a:off x="801950" y="2784325"/>
          <a:ext cx="3000000" cy="3000000"/>
        </p:xfrm>
        <a:graphic>
          <a:graphicData uri="http://schemas.openxmlformats.org/drawingml/2006/table">
            <a:tbl>
              <a:tblPr>
                <a:noFill/>
                <a:tableStyleId>{354303B9-9C1C-4734-97F3-71B7F4D53542}</a:tableStyleId>
              </a:tblPr>
              <a:tblGrid>
                <a:gridCol w="912925"/>
                <a:gridCol w="545600"/>
                <a:gridCol w="719050"/>
                <a:gridCol w="790525"/>
              </a:tblGrid>
              <a:tr h="41145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dk1"/>
                          </a:solidFill>
                          <a:highlight>
                            <a:srgbClr val="EAFF6A"/>
                          </a:highlight>
                          <a:latin typeface="DM Sans"/>
                          <a:ea typeface="DM Sans"/>
                          <a:cs typeface="DM Sans"/>
                          <a:sym typeface="DM Sans"/>
                        </a:rPr>
                        <a:t>Manzana</a:t>
                      </a:r>
                      <a:endParaRPr b="1" sz="1200" u="none" cap="none" strike="noStrike">
                        <a:solidFill>
                          <a:schemeClr val="dk1"/>
                        </a:solidFill>
                        <a:highlight>
                          <a:srgbClr val="EAFF6A"/>
                        </a:highlight>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dk1"/>
                          </a:solidFill>
                          <a:highlight>
                            <a:srgbClr val="EAFF6A"/>
                          </a:highlight>
                          <a:latin typeface="DM Sans"/>
                          <a:ea typeface="DM Sans"/>
                          <a:cs typeface="DM Sans"/>
                          <a:sym typeface="DM Sans"/>
                        </a:rPr>
                        <a:t>Pollo</a:t>
                      </a:r>
                      <a:endParaRPr b="1" sz="1200" u="none" cap="none" strike="noStrike">
                        <a:solidFill>
                          <a:schemeClr val="dk1"/>
                        </a:solidFill>
                        <a:highlight>
                          <a:srgbClr val="EAFF6A"/>
                        </a:highlight>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dk1"/>
                          </a:solidFill>
                          <a:highlight>
                            <a:srgbClr val="EAFF6A"/>
                          </a:highlight>
                          <a:latin typeface="DM Sans"/>
                          <a:ea typeface="DM Sans"/>
                          <a:cs typeface="DM Sans"/>
                          <a:sym typeface="DM Sans"/>
                        </a:rPr>
                        <a:t>Brócoli</a:t>
                      </a:r>
                      <a:endParaRPr b="1" sz="1200" u="none" cap="none" strike="noStrike">
                        <a:solidFill>
                          <a:schemeClr val="dk1"/>
                        </a:solidFill>
                        <a:highlight>
                          <a:srgbClr val="EAFF6A"/>
                        </a:highlight>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dk1"/>
                          </a:solidFill>
                          <a:highlight>
                            <a:srgbClr val="EAFF6A"/>
                          </a:highlight>
                          <a:latin typeface="DM Sans"/>
                          <a:ea typeface="DM Sans"/>
                          <a:cs typeface="DM Sans"/>
                          <a:sym typeface="DM Sans"/>
                        </a:rPr>
                        <a:t>Calorías</a:t>
                      </a:r>
                      <a:endParaRPr b="1" sz="1200" u="none" cap="none" strike="noStrike">
                        <a:solidFill>
                          <a:schemeClr val="dk1"/>
                        </a:solidFill>
                        <a:highlight>
                          <a:srgbClr val="EAFF6A"/>
                        </a:highlight>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r>
              <a:tr h="41145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dk1"/>
                          </a:solidFill>
                          <a:latin typeface="DM Sans"/>
                          <a:ea typeface="DM Sans"/>
                          <a:cs typeface="DM Sans"/>
                          <a:sym typeface="DM Sans"/>
                        </a:rPr>
                        <a:t>1</a:t>
                      </a:r>
                      <a:endParaRPr b="1" sz="1200" u="none" cap="none" strike="noStrike">
                        <a:solidFill>
                          <a:schemeClr val="dk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dk1"/>
                          </a:solidFill>
                          <a:latin typeface="DM Sans"/>
                          <a:ea typeface="DM Sans"/>
                          <a:cs typeface="DM Sans"/>
                          <a:sym typeface="DM Sans"/>
                        </a:rPr>
                        <a:t>0</a:t>
                      </a:r>
                      <a:endParaRPr b="1" sz="1200" u="none" cap="none" strike="noStrike">
                        <a:solidFill>
                          <a:schemeClr val="dk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dk1"/>
                          </a:solidFill>
                          <a:latin typeface="DM Sans"/>
                          <a:ea typeface="DM Sans"/>
                          <a:cs typeface="DM Sans"/>
                          <a:sym typeface="DM Sans"/>
                        </a:rPr>
                        <a:t>0</a:t>
                      </a:r>
                      <a:endParaRPr b="1" sz="1200" u="none" cap="none" strike="noStrike">
                        <a:solidFill>
                          <a:schemeClr val="dk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dk1"/>
                          </a:solidFill>
                          <a:latin typeface="DM Sans"/>
                          <a:ea typeface="DM Sans"/>
                          <a:cs typeface="DM Sans"/>
                          <a:sym typeface="DM Sans"/>
                        </a:rPr>
                        <a:t>95</a:t>
                      </a:r>
                      <a:endParaRPr b="1" sz="1200" u="none" cap="none" strike="noStrike">
                        <a:solidFill>
                          <a:schemeClr val="dk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r>
              <a:tr h="41145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dk1"/>
                          </a:solidFill>
                          <a:latin typeface="DM Sans"/>
                          <a:ea typeface="DM Sans"/>
                          <a:cs typeface="DM Sans"/>
                          <a:sym typeface="DM Sans"/>
                        </a:rPr>
                        <a:t>0</a:t>
                      </a:r>
                      <a:endParaRPr b="1" sz="1200" u="none" cap="none" strike="noStrike">
                        <a:solidFill>
                          <a:schemeClr val="dk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dk1"/>
                          </a:solidFill>
                          <a:latin typeface="DM Sans"/>
                          <a:ea typeface="DM Sans"/>
                          <a:cs typeface="DM Sans"/>
                          <a:sym typeface="DM Sans"/>
                        </a:rPr>
                        <a:t>1</a:t>
                      </a:r>
                      <a:endParaRPr b="1" sz="1200" u="none" cap="none" strike="noStrike">
                        <a:solidFill>
                          <a:schemeClr val="dk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dk1"/>
                          </a:solidFill>
                          <a:latin typeface="DM Sans"/>
                          <a:ea typeface="DM Sans"/>
                          <a:cs typeface="DM Sans"/>
                          <a:sym typeface="DM Sans"/>
                        </a:rPr>
                        <a:t>0</a:t>
                      </a:r>
                      <a:endParaRPr b="1" sz="1200" u="none" cap="none" strike="noStrike">
                        <a:solidFill>
                          <a:schemeClr val="dk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dk1"/>
                          </a:solidFill>
                          <a:latin typeface="DM Sans"/>
                          <a:ea typeface="DM Sans"/>
                          <a:cs typeface="DM Sans"/>
                          <a:sym typeface="DM Sans"/>
                        </a:rPr>
                        <a:t>231</a:t>
                      </a:r>
                      <a:endParaRPr b="1" sz="1200" u="none" cap="none" strike="noStrike">
                        <a:solidFill>
                          <a:schemeClr val="dk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r>
              <a:tr h="41145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dk1"/>
                          </a:solidFill>
                          <a:latin typeface="DM Sans"/>
                          <a:ea typeface="DM Sans"/>
                          <a:cs typeface="DM Sans"/>
                          <a:sym typeface="DM Sans"/>
                        </a:rPr>
                        <a:t>0</a:t>
                      </a:r>
                      <a:endParaRPr b="1" sz="1200" u="none" cap="none" strike="noStrike">
                        <a:solidFill>
                          <a:schemeClr val="dk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dk1"/>
                          </a:solidFill>
                          <a:latin typeface="DM Sans"/>
                          <a:ea typeface="DM Sans"/>
                          <a:cs typeface="DM Sans"/>
                          <a:sym typeface="DM Sans"/>
                        </a:rPr>
                        <a:t>0</a:t>
                      </a:r>
                      <a:endParaRPr b="1" sz="1200" u="none" cap="none" strike="noStrike">
                        <a:solidFill>
                          <a:schemeClr val="dk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dk1"/>
                          </a:solidFill>
                          <a:latin typeface="DM Sans"/>
                          <a:ea typeface="DM Sans"/>
                          <a:cs typeface="DM Sans"/>
                          <a:sym typeface="DM Sans"/>
                        </a:rPr>
                        <a:t>1</a:t>
                      </a:r>
                      <a:endParaRPr b="1" sz="1200" u="none" cap="none" strike="noStrike">
                        <a:solidFill>
                          <a:schemeClr val="dk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dk1"/>
                          </a:solidFill>
                          <a:latin typeface="DM Sans"/>
                          <a:ea typeface="DM Sans"/>
                          <a:cs typeface="DM Sans"/>
                          <a:sym typeface="DM Sans"/>
                        </a:rPr>
                        <a:t>50</a:t>
                      </a:r>
                      <a:endParaRPr b="1" sz="1200" u="none" cap="none" strike="noStrike">
                        <a:solidFill>
                          <a:schemeClr val="dk1"/>
                        </a:solidFill>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r>
            </a:tbl>
          </a:graphicData>
        </a:graphic>
      </p:graphicFrame>
      <p:sp>
        <p:nvSpPr>
          <p:cNvPr id="382" name="Google Shape;382;p67"/>
          <p:cNvSpPr txBox="1"/>
          <p:nvPr/>
        </p:nvSpPr>
        <p:spPr>
          <a:xfrm>
            <a:off x="4898725" y="1189525"/>
            <a:ext cx="3898500" cy="15873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15000"/>
              </a:lnSpc>
              <a:spcBef>
                <a:spcPts val="0"/>
              </a:spcBef>
              <a:spcAft>
                <a:spcPts val="0"/>
              </a:spcAft>
              <a:buClr>
                <a:schemeClr val="dk1"/>
              </a:buClr>
              <a:buSzPts val="1350"/>
              <a:buFont typeface="DM Sans"/>
              <a:buAutoNum type="arabicParenR"/>
            </a:pPr>
            <a:r>
              <a:rPr b="0" i="0" lang="es" sz="1350" u="none" cap="none" strike="noStrike">
                <a:solidFill>
                  <a:schemeClr val="dk1"/>
                </a:solidFill>
                <a:latin typeface="DM Sans"/>
                <a:ea typeface="DM Sans"/>
                <a:cs typeface="DM Sans"/>
                <a:sym typeface="DM Sans"/>
              </a:rPr>
              <a:t>La variable categórica es ordinal (como Jr. kg, Sr. kg)</a:t>
            </a:r>
            <a:endParaRPr b="0" i="0" sz="1350" u="none" cap="none" strike="noStrike">
              <a:solidFill>
                <a:schemeClr val="dk1"/>
              </a:solidFill>
              <a:latin typeface="DM Sans"/>
              <a:ea typeface="DM Sans"/>
              <a:cs typeface="DM Sans"/>
              <a:sym typeface="DM Sans"/>
            </a:endParaRPr>
          </a:p>
          <a:p>
            <a:pPr indent="-314325" lvl="0" marL="457200" marR="0" rtl="0" algn="l">
              <a:lnSpc>
                <a:spcPct val="115000"/>
              </a:lnSpc>
              <a:spcBef>
                <a:spcPts val="0"/>
              </a:spcBef>
              <a:spcAft>
                <a:spcPts val="0"/>
              </a:spcAft>
              <a:buClr>
                <a:schemeClr val="dk1"/>
              </a:buClr>
              <a:buSzPts val="1350"/>
              <a:buFont typeface="DM Sans"/>
              <a:buAutoNum type="arabicParenR"/>
            </a:pPr>
            <a:r>
              <a:rPr b="0" i="0" lang="es" sz="1350" u="none" cap="none" strike="noStrike">
                <a:solidFill>
                  <a:schemeClr val="dk1"/>
                </a:solidFill>
                <a:latin typeface="DM Sans"/>
                <a:ea typeface="DM Sans"/>
                <a:cs typeface="DM Sans"/>
                <a:sym typeface="DM Sans"/>
              </a:rPr>
              <a:t>El número de categorías es bastante grande ya que la codificación one-hot puede llevar a un alto consumo de memoria.</a:t>
            </a:r>
            <a:endParaRPr b="0" i="0" sz="1350" u="none" cap="none" strike="noStrike">
              <a:solidFill>
                <a:schemeClr val="dk1"/>
              </a:solidFill>
              <a:latin typeface="DM Sans"/>
              <a:ea typeface="DM Sans"/>
              <a:cs typeface="DM Sans"/>
              <a:sym typeface="DM Sans"/>
            </a:endParaRPr>
          </a:p>
        </p:txBody>
      </p:sp>
      <p:graphicFrame>
        <p:nvGraphicFramePr>
          <p:cNvPr id="383" name="Google Shape;383;p67"/>
          <p:cNvGraphicFramePr/>
          <p:nvPr/>
        </p:nvGraphicFramePr>
        <p:xfrm>
          <a:off x="5396500" y="2784315"/>
          <a:ext cx="3000000" cy="3000000"/>
        </p:xfrm>
        <a:graphic>
          <a:graphicData uri="http://schemas.openxmlformats.org/drawingml/2006/table">
            <a:tbl>
              <a:tblPr>
                <a:noFill/>
                <a:tableStyleId>{354303B9-9C1C-4734-97F3-71B7F4D53542}</a:tableStyleId>
              </a:tblPr>
              <a:tblGrid>
                <a:gridCol w="1120300"/>
                <a:gridCol w="957050"/>
                <a:gridCol w="845650"/>
              </a:tblGrid>
              <a:tr h="46575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highlight>
                            <a:srgbClr val="EAFF6A"/>
                          </a:highlight>
                          <a:latin typeface="DM Sans"/>
                          <a:ea typeface="DM Sans"/>
                          <a:cs typeface="DM Sans"/>
                          <a:sym typeface="DM Sans"/>
                        </a:rPr>
                        <a:t>Nombre de la comida</a:t>
                      </a:r>
                      <a:endParaRPr b="1" sz="1200" u="none" cap="none" strike="noStrike">
                        <a:highlight>
                          <a:srgbClr val="EAFF6A"/>
                        </a:highlight>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highlight>
                            <a:srgbClr val="EAFF6A"/>
                          </a:highlight>
                          <a:latin typeface="DM Sans"/>
                          <a:ea typeface="DM Sans"/>
                          <a:cs typeface="DM Sans"/>
                          <a:sym typeface="DM Sans"/>
                        </a:rPr>
                        <a:t>Categoría</a:t>
                      </a:r>
                      <a:endParaRPr b="1" sz="1200" u="none" cap="none" strike="noStrike">
                        <a:highlight>
                          <a:srgbClr val="EAFF6A"/>
                        </a:highlight>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highlight>
                            <a:srgbClr val="EAFF6A"/>
                          </a:highlight>
                          <a:latin typeface="DM Sans"/>
                          <a:ea typeface="DM Sans"/>
                          <a:cs typeface="DM Sans"/>
                          <a:sym typeface="DM Sans"/>
                        </a:rPr>
                        <a:t>Calorías</a:t>
                      </a:r>
                      <a:endParaRPr b="1" sz="1200" u="none" cap="none" strike="noStrike">
                        <a:highlight>
                          <a:srgbClr val="EAFF6A"/>
                        </a:highlight>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r>
              <a:tr h="35445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DM Sans"/>
                          <a:ea typeface="DM Sans"/>
                          <a:cs typeface="DM Sans"/>
                          <a:sym typeface="DM Sans"/>
                        </a:rPr>
                        <a:t>Manzana</a:t>
                      </a:r>
                      <a:endParaRPr b="1" sz="1200" u="none" cap="none" strike="noStrike">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DM Sans"/>
                          <a:ea typeface="DM Sans"/>
                          <a:cs typeface="DM Sans"/>
                          <a:sym typeface="DM Sans"/>
                        </a:rPr>
                        <a:t>1</a:t>
                      </a:r>
                      <a:endParaRPr b="1" sz="1200" u="none" cap="none" strike="noStrike">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DM Sans"/>
                          <a:ea typeface="DM Sans"/>
                          <a:cs typeface="DM Sans"/>
                          <a:sym typeface="DM Sans"/>
                        </a:rPr>
                        <a:t>95</a:t>
                      </a:r>
                      <a:endParaRPr b="1" sz="1200" u="none" cap="none" strike="noStrike">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r>
              <a:tr h="324775">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DM Sans"/>
                          <a:ea typeface="DM Sans"/>
                          <a:cs typeface="DM Sans"/>
                          <a:sym typeface="DM Sans"/>
                        </a:rPr>
                        <a:t>Pollo</a:t>
                      </a:r>
                      <a:endParaRPr b="1" sz="1200" u="none" cap="none" strike="noStrike">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DM Sans"/>
                          <a:ea typeface="DM Sans"/>
                          <a:cs typeface="DM Sans"/>
                          <a:sym typeface="DM Sans"/>
                        </a:rPr>
                        <a:t>2</a:t>
                      </a:r>
                      <a:endParaRPr b="1" sz="1200" u="none" cap="none" strike="noStrike">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DM Sans"/>
                          <a:ea typeface="DM Sans"/>
                          <a:cs typeface="DM Sans"/>
                          <a:sym typeface="DM Sans"/>
                        </a:rPr>
                        <a:t>231</a:t>
                      </a:r>
                      <a:endParaRPr b="1" sz="1200" u="none" cap="none" strike="noStrike">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r>
              <a:tr h="334975">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DM Sans"/>
                          <a:ea typeface="DM Sans"/>
                          <a:cs typeface="DM Sans"/>
                          <a:sym typeface="DM Sans"/>
                        </a:rPr>
                        <a:t>Brócoli</a:t>
                      </a:r>
                      <a:endParaRPr b="1" sz="1200" u="none" cap="none" strike="noStrike">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DM Sans"/>
                          <a:ea typeface="DM Sans"/>
                          <a:cs typeface="DM Sans"/>
                          <a:sym typeface="DM Sans"/>
                        </a:rPr>
                        <a:t>3</a:t>
                      </a:r>
                      <a:endParaRPr b="1" sz="1200" u="none" cap="none" strike="noStrike">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DM Sans"/>
                          <a:ea typeface="DM Sans"/>
                          <a:cs typeface="DM Sans"/>
                          <a:sym typeface="DM Sans"/>
                        </a:rPr>
                        <a:t>50</a:t>
                      </a:r>
                      <a:endParaRPr b="1" sz="1200" u="none" cap="none" strike="noStrike">
                        <a:latin typeface="DM Sans"/>
                        <a:ea typeface="DM Sans"/>
                        <a:cs typeface="DM Sans"/>
                        <a:sym typeface="DM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8"/>
          <p:cNvSpPr txBox="1"/>
          <p:nvPr/>
        </p:nvSpPr>
        <p:spPr>
          <a:xfrm>
            <a:off x="1058550" y="2367900"/>
            <a:ext cx="70269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Tipos de algoritmos Clustering</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3"/>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03" name="Google Shape;103;p33"/>
          <p:cNvPicPr preferRelativeResize="0"/>
          <p:nvPr/>
        </p:nvPicPr>
        <p:blipFill rotWithShape="1">
          <a:blip r:embed="rId3">
            <a:alphaModFix/>
          </a:blip>
          <a:srcRect b="0" l="0" r="0" t="0"/>
          <a:stretch/>
        </p:blipFill>
        <p:spPr>
          <a:xfrm>
            <a:off x="2261738" y="1754701"/>
            <a:ext cx="196975" cy="196975"/>
          </a:xfrm>
          <a:prstGeom prst="rect">
            <a:avLst/>
          </a:prstGeom>
          <a:noFill/>
          <a:ln>
            <a:noFill/>
          </a:ln>
        </p:spPr>
      </p:pic>
      <p:sp>
        <p:nvSpPr>
          <p:cNvPr id="104" name="Google Shape;104;p33"/>
          <p:cNvSpPr txBox="1"/>
          <p:nvPr/>
        </p:nvSpPr>
        <p:spPr>
          <a:xfrm>
            <a:off x="2780161" y="1658988"/>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Entender </a:t>
            </a:r>
            <a:r>
              <a:rPr b="0" i="0" lang="es" sz="1350" u="none" cap="none" strike="noStrike">
                <a:solidFill>
                  <a:schemeClr val="lt1"/>
                </a:solidFill>
                <a:latin typeface="DM Sans"/>
                <a:ea typeface="DM Sans"/>
                <a:cs typeface="DM Sans"/>
                <a:sym typeface="DM Sans"/>
              </a:rPr>
              <a:t>el modelo de regresión lineal y </a:t>
            </a:r>
            <a:r>
              <a:rPr lang="es" sz="1350">
                <a:solidFill>
                  <a:schemeClr val="lt1"/>
                </a:solidFill>
                <a:latin typeface="DM Sans"/>
                <a:ea typeface="DM Sans"/>
                <a:cs typeface="DM Sans"/>
                <a:sym typeface="DM Sans"/>
              </a:rPr>
              <a:t>múltiple,</a:t>
            </a:r>
            <a:r>
              <a:rPr b="0" i="0" lang="es" sz="1350" u="none" cap="none" strike="noStrike">
                <a:solidFill>
                  <a:schemeClr val="lt1"/>
                </a:solidFill>
                <a:latin typeface="DM Sans"/>
                <a:ea typeface="DM Sans"/>
                <a:cs typeface="DM Sans"/>
                <a:sym typeface="DM Sans"/>
              </a:rPr>
              <a:t> así como condiciones a cumplir</a:t>
            </a:r>
            <a:endParaRPr b="0" i="0" sz="1350" u="none" cap="none" strike="noStrike">
              <a:solidFill>
                <a:schemeClr val="lt1"/>
              </a:solidFill>
              <a:latin typeface="DM Sans"/>
              <a:ea typeface="DM Sans"/>
              <a:cs typeface="DM Sans"/>
              <a:sym typeface="DM Sans"/>
            </a:endParaRPr>
          </a:p>
        </p:txBody>
      </p:sp>
      <p:pic>
        <p:nvPicPr>
          <p:cNvPr id="105" name="Google Shape;105;p33"/>
          <p:cNvPicPr preferRelativeResize="0"/>
          <p:nvPr/>
        </p:nvPicPr>
        <p:blipFill rotWithShape="1">
          <a:blip r:embed="rId3">
            <a:alphaModFix/>
          </a:blip>
          <a:srcRect b="0" l="0" r="0" t="0"/>
          <a:stretch/>
        </p:blipFill>
        <p:spPr>
          <a:xfrm>
            <a:off x="2261738" y="2487013"/>
            <a:ext cx="196975" cy="196975"/>
          </a:xfrm>
          <a:prstGeom prst="rect">
            <a:avLst/>
          </a:prstGeom>
          <a:noFill/>
          <a:ln>
            <a:noFill/>
          </a:ln>
        </p:spPr>
      </p:pic>
      <p:sp>
        <p:nvSpPr>
          <p:cNvPr id="106" name="Google Shape;106;p33"/>
          <p:cNvSpPr txBox="1"/>
          <p:nvPr/>
        </p:nvSpPr>
        <p:spPr>
          <a:xfrm>
            <a:off x="2780161" y="238928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cxnSp>
        <p:nvCxnSpPr>
          <p:cNvPr id="107" name="Google Shape;107;p33"/>
          <p:cNvCxnSpPr>
            <a:stCxn id="103" idx="2"/>
            <a:endCxn id="105" idx="0"/>
          </p:cNvCxnSpPr>
          <p:nvPr/>
        </p:nvCxnSpPr>
        <p:spPr>
          <a:xfrm flipH="1" rot="-5400000">
            <a:off x="2092925" y="2218976"/>
            <a:ext cx="535200" cy="600"/>
          </a:xfrm>
          <a:prstGeom prst="bentConnector3">
            <a:avLst>
              <a:gd fmla="val 50013" name="adj1"/>
            </a:avLst>
          </a:prstGeom>
          <a:noFill/>
          <a:ln cap="flat" cmpd="sng" w="9525">
            <a:solidFill>
              <a:srgbClr val="EAFF6A"/>
            </a:solidFill>
            <a:prstDash val="solid"/>
            <a:round/>
            <a:headEnd len="sm" w="sm" type="none"/>
            <a:tailEnd len="sm" w="sm" type="none"/>
          </a:ln>
        </p:spPr>
      </p:cxnSp>
      <p:pic>
        <p:nvPicPr>
          <p:cNvPr id="108" name="Google Shape;108;p33"/>
          <p:cNvPicPr preferRelativeResize="0"/>
          <p:nvPr/>
        </p:nvPicPr>
        <p:blipFill rotWithShape="1">
          <a:blip r:embed="rId4">
            <a:alphaModFix/>
          </a:blip>
          <a:srcRect b="0" l="0" r="0" t="0"/>
          <a:stretch/>
        </p:blipFill>
        <p:spPr>
          <a:xfrm>
            <a:off x="2261738" y="3107438"/>
            <a:ext cx="196975" cy="196975"/>
          </a:xfrm>
          <a:prstGeom prst="rect">
            <a:avLst/>
          </a:prstGeom>
          <a:noFill/>
          <a:ln>
            <a:noFill/>
          </a:ln>
        </p:spPr>
      </p:pic>
      <p:sp>
        <p:nvSpPr>
          <p:cNvPr id="109" name="Google Shape;109;p33"/>
          <p:cNvSpPr txBox="1"/>
          <p:nvPr/>
        </p:nvSpPr>
        <p:spPr>
          <a:xfrm>
            <a:off x="2780161" y="2260812"/>
            <a:ext cx="42813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Profundizar</a:t>
            </a:r>
            <a:r>
              <a:rPr b="0" i="0" lang="es" sz="1350" u="none" cap="none" strike="noStrike">
                <a:solidFill>
                  <a:schemeClr val="lt1"/>
                </a:solidFill>
                <a:latin typeface="DM Sans"/>
                <a:ea typeface="DM Sans"/>
                <a:cs typeface="DM Sans"/>
                <a:sym typeface="DM Sans"/>
              </a:rPr>
              <a:t> en el Tipo de Aprendizaje No Supervisado.</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Entender</a:t>
            </a:r>
            <a:r>
              <a:rPr b="0" i="0" lang="es" sz="1350" u="none" cap="none" strike="noStrike">
                <a:solidFill>
                  <a:schemeClr val="lt1"/>
                </a:solidFill>
                <a:latin typeface="DM Sans"/>
                <a:ea typeface="DM Sans"/>
                <a:cs typeface="DM Sans"/>
                <a:sym typeface="DM Sans"/>
              </a:rPr>
              <a:t> los algoritmos de Clustering </a:t>
            </a:r>
            <a:endParaRPr b="1" i="0" sz="135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chemeClr val="lt1"/>
              </a:solidFill>
              <a:latin typeface="DM Sans"/>
              <a:ea typeface="DM Sans"/>
              <a:cs typeface="DM Sans"/>
              <a:sym typeface="DM Sans"/>
            </a:endParaRPr>
          </a:p>
        </p:txBody>
      </p:sp>
      <p:cxnSp>
        <p:nvCxnSpPr>
          <p:cNvPr id="110" name="Google Shape;110;p33"/>
          <p:cNvCxnSpPr>
            <a:endCxn id="108" idx="0"/>
          </p:cNvCxnSpPr>
          <p:nvPr/>
        </p:nvCxnSpPr>
        <p:spPr>
          <a:xfrm flipH="1" rot="-5400000">
            <a:off x="2141675" y="2888888"/>
            <a:ext cx="436500" cy="600"/>
          </a:xfrm>
          <a:prstGeom prst="bentConnector3">
            <a:avLst>
              <a:gd fmla="val 50000"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9"/>
          <p:cNvSpPr txBox="1"/>
          <p:nvPr/>
        </p:nvSpPr>
        <p:spPr>
          <a:xfrm>
            <a:off x="376900" y="4617375"/>
            <a:ext cx="6601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DM Sans"/>
                <a:ea typeface="DM Sans"/>
                <a:cs typeface="DM Sans"/>
                <a:sym typeface="DM Sans"/>
              </a:rPr>
              <a:t>Fuente: </a:t>
            </a:r>
            <a:r>
              <a:rPr b="0" i="0" lang="es" sz="1200" u="none" cap="none" strike="noStrike">
                <a:solidFill>
                  <a:srgbClr val="000000"/>
                </a:solidFill>
                <a:latin typeface="DM Sans"/>
                <a:ea typeface="DM Sans"/>
                <a:cs typeface="DM Sans"/>
                <a:sym typeface="DM Sans"/>
              </a:rPr>
              <a:t>Adaptado de Mehta V et al. (2020).</a:t>
            </a:r>
            <a:endParaRPr b="0" i="0" sz="1200" u="none" cap="none" strike="noStrike">
              <a:solidFill>
                <a:srgbClr val="000000"/>
              </a:solidFill>
              <a:latin typeface="DM Sans"/>
              <a:ea typeface="DM Sans"/>
              <a:cs typeface="DM Sans"/>
              <a:sym typeface="DM Sans"/>
            </a:endParaRPr>
          </a:p>
        </p:txBody>
      </p:sp>
      <p:sp>
        <p:nvSpPr>
          <p:cNvPr id="394" name="Google Shape;394;p69"/>
          <p:cNvSpPr txBox="1"/>
          <p:nvPr/>
        </p:nvSpPr>
        <p:spPr>
          <a:xfrm>
            <a:off x="177250" y="1388550"/>
            <a:ext cx="1510800" cy="392400"/>
          </a:xfrm>
          <a:prstGeom prst="rect">
            <a:avLst/>
          </a:prstGeom>
          <a:solidFill>
            <a:srgbClr val="EAFF6A"/>
          </a:solid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Particiones</a:t>
            </a:r>
            <a:endParaRPr b="1" i="0" sz="1350" u="none" cap="none" strike="noStrike">
              <a:solidFill>
                <a:srgbClr val="000000"/>
              </a:solidFill>
              <a:latin typeface="DM Sans"/>
              <a:ea typeface="DM Sans"/>
              <a:cs typeface="DM Sans"/>
              <a:sym typeface="DM Sans"/>
            </a:endParaRPr>
          </a:p>
        </p:txBody>
      </p:sp>
      <p:sp>
        <p:nvSpPr>
          <p:cNvPr id="395" name="Google Shape;395;p69"/>
          <p:cNvSpPr txBox="1"/>
          <p:nvPr/>
        </p:nvSpPr>
        <p:spPr>
          <a:xfrm>
            <a:off x="1968425" y="1388550"/>
            <a:ext cx="1510800" cy="400200"/>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Helvetica Neue"/>
                <a:ea typeface="Helvetica Neue"/>
                <a:cs typeface="Helvetica Neue"/>
                <a:sym typeface="Helvetica Neue"/>
              </a:rPr>
              <a:t>Hierarchical</a:t>
            </a:r>
            <a:endParaRPr b="1" i="0" sz="1400" u="none" cap="none" strike="noStrike">
              <a:solidFill>
                <a:srgbClr val="000000"/>
              </a:solidFill>
              <a:latin typeface="Helvetica Neue"/>
              <a:ea typeface="Helvetica Neue"/>
              <a:cs typeface="Helvetica Neue"/>
              <a:sym typeface="Helvetica Neue"/>
            </a:endParaRPr>
          </a:p>
        </p:txBody>
      </p:sp>
      <p:sp>
        <p:nvSpPr>
          <p:cNvPr id="396" name="Google Shape;396;p69"/>
          <p:cNvSpPr txBox="1"/>
          <p:nvPr/>
        </p:nvSpPr>
        <p:spPr>
          <a:xfrm>
            <a:off x="3904800" y="1388550"/>
            <a:ext cx="1510800" cy="392400"/>
          </a:xfrm>
          <a:prstGeom prst="rect">
            <a:avLst/>
          </a:prstGeom>
          <a:solidFill>
            <a:srgbClr val="EAFF6A"/>
          </a:solid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Density</a:t>
            </a:r>
            <a:endParaRPr b="1" i="0" sz="1350" u="none" cap="none" strike="noStrike">
              <a:solidFill>
                <a:srgbClr val="000000"/>
              </a:solidFill>
              <a:latin typeface="DM Sans"/>
              <a:ea typeface="DM Sans"/>
              <a:cs typeface="DM Sans"/>
              <a:sym typeface="DM Sans"/>
            </a:endParaRPr>
          </a:p>
        </p:txBody>
      </p:sp>
      <p:sp>
        <p:nvSpPr>
          <p:cNvPr id="397" name="Google Shape;397;p69"/>
          <p:cNvSpPr txBox="1"/>
          <p:nvPr/>
        </p:nvSpPr>
        <p:spPr>
          <a:xfrm>
            <a:off x="5769000" y="1388550"/>
            <a:ext cx="1510800" cy="400200"/>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DM Sans"/>
                <a:ea typeface="DM Sans"/>
                <a:cs typeface="DM Sans"/>
                <a:sym typeface="DM Sans"/>
              </a:rPr>
              <a:t>Grid</a:t>
            </a:r>
            <a:endParaRPr b="1" i="0" sz="1400" u="none" cap="none" strike="noStrike">
              <a:solidFill>
                <a:srgbClr val="000000"/>
              </a:solidFill>
              <a:latin typeface="DM Sans"/>
              <a:ea typeface="DM Sans"/>
              <a:cs typeface="DM Sans"/>
              <a:sym typeface="DM Sans"/>
            </a:endParaRPr>
          </a:p>
        </p:txBody>
      </p:sp>
      <p:sp>
        <p:nvSpPr>
          <p:cNvPr id="398" name="Google Shape;398;p69"/>
          <p:cNvSpPr txBox="1"/>
          <p:nvPr/>
        </p:nvSpPr>
        <p:spPr>
          <a:xfrm>
            <a:off x="7515700" y="1388550"/>
            <a:ext cx="1510800" cy="392400"/>
          </a:xfrm>
          <a:prstGeom prst="rect">
            <a:avLst/>
          </a:prstGeom>
          <a:solidFill>
            <a:srgbClr val="EAFF6A"/>
          </a:solid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Model</a:t>
            </a:r>
            <a:endParaRPr b="1" i="0" sz="1350" u="none" cap="none" strike="noStrike">
              <a:solidFill>
                <a:srgbClr val="000000"/>
              </a:solidFill>
              <a:latin typeface="DM Sans"/>
              <a:ea typeface="DM Sans"/>
              <a:cs typeface="DM Sans"/>
              <a:sym typeface="DM Sans"/>
            </a:endParaRPr>
          </a:p>
        </p:txBody>
      </p:sp>
      <p:sp>
        <p:nvSpPr>
          <p:cNvPr id="399" name="Google Shape;399;p69"/>
          <p:cNvSpPr txBox="1"/>
          <p:nvPr/>
        </p:nvSpPr>
        <p:spPr>
          <a:xfrm>
            <a:off x="177250" y="1941325"/>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K-means</a:t>
            </a:r>
            <a:endParaRPr b="0" i="0" sz="1200" u="none" cap="none" strike="noStrike">
              <a:solidFill>
                <a:srgbClr val="000000"/>
              </a:solidFill>
              <a:latin typeface="DM Sans"/>
              <a:ea typeface="DM Sans"/>
              <a:cs typeface="DM Sans"/>
              <a:sym typeface="DM Sans"/>
            </a:endParaRPr>
          </a:p>
        </p:txBody>
      </p:sp>
      <p:sp>
        <p:nvSpPr>
          <p:cNvPr id="400" name="Google Shape;400;p69"/>
          <p:cNvSpPr txBox="1"/>
          <p:nvPr/>
        </p:nvSpPr>
        <p:spPr>
          <a:xfrm>
            <a:off x="177250" y="2401100"/>
            <a:ext cx="1510800" cy="5541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PAM (Partition around medoids)</a:t>
            </a:r>
            <a:endParaRPr b="0" i="0" sz="1200" u="none" cap="none" strike="noStrike">
              <a:solidFill>
                <a:srgbClr val="000000"/>
              </a:solidFill>
              <a:latin typeface="DM Sans"/>
              <a:ea typeface="DM Sans"/>
              <a:cs typeface="DM Sans"/>
              <a:sym typeface="DM Sans"/>
            </a:endParaRPr>
          </a:p>
        </p:txBody>
      </p:sp>
      <p:sp>
        <p:nvSpPr>
          <p:cNvPr id="401" name="Google Shape;401;p69"/>
          <p:cNvSpPr txBox="1"/>
          <p:nvPr/>
        </p:nvSpPr>
        <p:spPr>
          <a:xfrm>
            <a:off x="177250" y="3086825"/>
            <a:ext cx="1510800" cy="7389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CLARA (Clustering Large Applications)</a:t>
            </a:r>
            <a:endParaRPr b="0" i="0" sz="1200" u="none" cap="none" strike="noStrike">
              <a:solidFill>
                <a:srgbClr val="000000"/>
              </a:solidFill>
              <a:latin typeface="DM Sans"/>
              <a:ea typeface="DM Sans"/>
              <a:cs typeface="DM Sans"/>
              <a:sym typeface="DM Sans"/>
            </a:endParaRPr>
          </a:p>
        </p:txBody>
      </p:sp>
      <p:sp>
        <p:nvSpPr>
          <p:cNvPr id="402" name="Google Shape;402;p69"/>
          <p:cNvSpPr txBox="1"/>
          <p:nvPr/>
        </p:nvSpPr>
        <p:spPr>
          <a:xfrm>
            <a:off x="177250" y="3772550"/>
            <a:ext cx="1510800" cy="5541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FCM (Fuzzy C-Means)</a:t>
            </a:r>
            <a:endParaRPr b="0" i="0" sz="1200" u="none" cap="none" strike="noStrike">
              <a:solidFill>
                <a:srgbClr val="000000"/>
              </a:solidFill>
              <a:latin typeface="DM Sans"/>
              <a:ea typeface="DM Sans"/>
              <a:cs typeface="DM Sans"/>
              <a:sym typeface="DM Sans"/>
            </a:endParaRPr>
          </a:p>
        </p:txBody>
      </p:sp>
      <p:sp>
        <p:nvSpPr>
          <p:cNvPr id="403" name="Google Shape;403;p69"/>
          <p:cNvSpPr txBox="1"/>
          <p:nvPr/>
        </p:nvSpPr>
        <p:spPr>
          <a:xfrm>
            <a:off x="1888025" y="1910275"/>
            <a:ext cx="17859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Aglomerativo/Divisivo</a:t>
            </a:r>
            <a:endParaRPr b="0" i="0" sz="1200" u="none" cap="none" strike="noStrike">
              <a:solidFill>
                <a:srgbClr val="000000"/>
              </a:solidFill>
              <a:latin typeface="DM Sans"/>
              <a:ea typeface="DM Sans"/>
              <a:cs typeface="DM Sans"/>
              <a:sym typeface="DM Sans"/>
            </a:endParaRPr>
          </a:p>
        </p:txBody>
      </p:sp>
      <p:sp>
        <p:nvSpPr>
          <p:cNvPr id="404" name="Google Shape;404;p69"/>
          <p:cNvSpPr txBox="1"/>
          <p:nvPr/>
        </p:nvSpPr>
        <p:spPr>
          <a:xfrm>
            <a:off x="1888025" y="2416850"/>
            <a:ext cx="1767300" cy="5541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BIRCH (Balanced Iterative Reduced)</a:t>
            </a:r>
            <a:endParaRPr b="0" i="0" sz="1200" u="none" cap="none" strike="noStrike">
              <a:solidFill>
                <a:srgbClr val="000000"/>
              </a:solidFill>
              <a:latin typeface="DM Sans"/>
              <a:ea typeface="DM Sans"/>
              <a:cs typeface="DM Sans"/>
              <a:sym typeface="DM Sans"/>
            </a:endParaRPr>
          </a:p>
        </p:txBody>
      </p:sp>
      <p:sp>
        <p:nvSpPr>
          <p:cNvPr id="405" name="Google Shape;405;p69"/>
          <p:cNvSpPr txBox="1"/>
          <p:nvPr/>
        </p:nvSpPr>
        <p:spPr>
          <a:xfrm>
            <a:off x="1888025" y="3071225"/>
            <a:ext cx="1785900" cy="5541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ROCK (Robust Clustering Algorithm)</a:t>
            </a:r>
            <a:endParaRPr b="0" i="0" sz="1200" u="none" cap="none" strike="noStrike">
              <a:solidFill>
                <a:srgbClr val="000000"/>
              </a:solidFill>
              <a:latin typeface="DM Sans"/>
              <a:ea typeface="DM Sans"/>
              <a:cs typeface="DM Sans"/>
              <a:sym typeface="DM Sans"/>
            </a:endParaRPr>
          </a:p>
        </p:txBody>
      </p:sp>
      <p:sp>
        <p:nvSpPr>
          <p:cNvPr id="406" name="Google Shape;406;p69"/>
          <p:cNvSpPr txBox="1"/>
          <p:nvPr/>
        </p:nvSpPr>
        <p:spPr>
          <a:xfrm>
            <a:off x="1888025" y="3756950"/>
            <a:ext cx="1767300" cy="5541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CURE (Clustering using representatives)</a:t>
            </a:r>
            <a:endParaRPr b="0" i="0" sz="1200" u="none" cap="none" strike="noStrike">
              <a:solidFill>
                <a:srgbClr val="000000"/>
              </a:solidFill>
              <a:latin typeface="DM Sans"/>
              <a:ea typeface="DM Sans"/>
              <a:cs typeface="DM Sans"/>
              <a:sym typeface="DM Sans"/>
            </a:endParaRPr>
          </a:p>
        </p:txBody>
      </p:sp>
      <p:sp>
        <p:nvSpPr>
          <p:cNvPr id="407" name="Google Shape;407;p69"/>
          <p:cNvSpPr txBox="1"/>
          <p:nvPr/>
        </p:nvSpPr>
        <p:spPr>
          <a:xfrm>
            <a:off x="3891350" y="1910538"/>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DBSCAN</a:t>
            </a:r>
            <a:endParaRPr b="0" i="0" sz="1200" u="none" cap="none" strike="noStrike">
              <a:solidFill>
                <a:srgbClr val="000000"/>
              </a:solidFill>
              <a:latin typeface="DM Sans"/>
              <a:ea typeface="DM Sans"/>
              <a:cs typeface="DM Sans"/>
              <a:sym typeface="DM Sans"/>
            </a:endParaRPr>
          </a:p>
        </p:txBody>
      </p:sp>
      <p:sp>
        <p:nvSpPr>
          <p:cNvPr id="408" name="Google Shape;408;p69"/>
          <p:cNvSpPr txBox="1"/>
          <p:nvPr/>
        </p:nvSpPr>
        <p:spPr>
          <a:xfrm>
            <a:off x="3891350" y="2502563"/>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OPTICS</a:t>
            </a:r>
            <a:endParaRPr b="0" i="0" sz="1200" u="none" cap="none" strike="noStrike">
              <a:solidFill>
                <a:srgbClr val="000000"/>
              </a:solidFill>
              <a:latin typeface="DM Sans"/>
              <a:ea typeface="DM Sans"/>
              <a:cs typeface="DM Sans"/>
              <a:sym typeface="DM Sans"/>
            </a:endParaRPr>
          </a:p>
        </p:txBody>
      </p:sp>
      <p:sp>
        <p:nvSpPr>
          <p:cNvPr id="409" name="Google Shape;409;p69"/>
          <p:cNvSpPr txBox="1"/>
          <p:nvPr/>
        </p:nvSpPr>
        <p:spPr>
          <a:xfrm>
            <a:off x="3891350" y="3094588"/>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DBCLASD</a:t>
            </a:r>
            <a:endParaRPr b="0" i="0" sz="1200" u="none" cap="none" strike="noStrike">
              <a:solidFill>
                <a:srgbClr val="000000"/>
              </a:solidFill>
              <a:latin typeface="DM Sans"/>
              <a:ea typeface="DM Sans"/>
              <a:cs typeface="DM Sans"/>
              <a:sym typeface="DM Sans"/>
            </a:endParaRPr>
          </a:p>
        </p:txBody>
      </p:sp>
      <p:sp>
        <p:nvSpPr>
          <p:cNvPr id="410" name="Google Shape;410;p69"/>
          <p:cNvSpPr txBox="1"/>
          <p:nvPr/>
        </p:nvSpPr>
        <p:spPr>
          <a:xfrm>
            <a:off x="3891350" y="3726088"/>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DENCLUE</a:t>
            </a:r>
            <a:endParaRPr b="0" i="0" sz="1200" u="none" cap="none" strike="noStrike">
              <a:solidFill>
                <a:srgbClr val="000000"/>
              </a:solidFill>
              <a:latin typeface="DM Sans"/>
              <a:ea typeface="DM Sans"/>
              <a:cs typeface="DM Sans"/>
              <a:sym typeface="DM Sans"/>
            </a:endParaRPr>
          </a:p>
        </p:txBody>
      </p:sp>
      <p:sp>
        <p:nvSpPr>
          <p:cNvPr id="411" name="Google Shape;411;p69"/>
          <p:cNvSpPr txBox="1"/>
          <p:nvPr/>
        </p:nvSpPr>
        <p:spPr>
          <a:xfrm>
            <a:off x="5748400" y="1910538"/>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Wavecluster</a:t>
            </a:r>
            <a:endParaRPr b="0" i="0" sz="1200" u="none" cap="none" strike="noStrike">
              <a:solidFill>
                <a:srgbClr val="000000"/>
              </a:solidFill>
              <a:latin typeface="DM Sans"/>
              <a:ea typeface="DM Sans"/>
              <a:cs typeface="DM Sans"/>
              <a:sym typeface="DM Sans"/>
            </a:endParaRPr>
          </a:p>
        </p:txBody>
      </p:sp>
      <p:sp>
        <p:nvSpPr>
          <p:cNvPr id="412" name="Google Shape;412;p69"/>
          <p:cNvSpPr txBox="1"/>
          <p:nvPr/>
        </p:nvSpPr>
        <p:spPr>
          <a:xfrm>
            <a:off x="5748400" y="2503325"/>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STING </a:t>
            </a:r>
            <a:endParaRPr b="0" i="0" sz="1200" u="none" cap="none" strike="noStrike">
              <a:solidFill>
                <a:srgbClr val="000000"/>
              </a:solidFill>
              <a:latin typeface="DM Sans"/>
              <a:ea typeface="DM Sans"/>
              <a:cs typeface="DM Sans"/>
              <a:sym typeface="DM Sans"/>
            </a:endParaRPr>
          </a:p>
        </p:txBody>
      </p:sp>
      <p:sp>
        <p:nvSpPr>
          <p:cNvPr id="413" name="Google Shape;413;p69"/>
          <p:cNvSpPr txBox="1"/>
          <p:nvPr/>
        </p:nvSpPr>
        <p:spPr>
          <a:xfrm>
            <a:off x="5748400" y="3096125"/>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CLIQUE</a:t>
            </a:r>
            <a:endParaRPr b="0" i="0" sz="1200" u="none" cap="none" strike="noStrike">
              <a:solidFill>
                <a:srgbClr val="000000"/>
              </a:solidFill>
              <a:latin typeface="DM Sans"/>
              <a:ea typeface="DM Sans"/>
              <a:cs typeface="DM Sans"/>
              <a:sym typeface="DM Sans"/>
            </a:endParaRPr>
          </a:p>
        </p:txBody>
      </p:sp>
      <p:sp>
        <p:nvSpPr>
          <p:cNvPr id="414" name="Google Shape;414;p69"/>
          <p:cNvSpPr txBox="1"/>
          <p:nvPr/>
        </p:nvSpPr>
        <p:spPr>
          <a:xfrm>
            <a:off x="5748400" y="3726075"/>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OptiGrid</a:t>
            </a:r>
            <a:endParaRPr b="0" i="0" sz="1200" u="none" cap="none" strike="noStrike">
              <a:solidFill>
                <a:srgbClr val="000000"/>
              </a:solidFill>
              <a:latin typeface="DM Sans"/>
              <a:ea typeface="DM Sans"/>
              <a:cs typeface="DM Sans"/>
              <a:sym typeface="DM Sans"/>
            </a:endParaRPr>
          </a:p>
        </p:txBody>
      </p:sp>
      <p:sp>
        <p:nvSpPr>
          <p:cNvPr id="415" name="Google Shape;415;p69"/>
          <p:cNvSpPr txBox="1"/>
          <p:nvPr/>
        </p:nvSpPr>
        <p:spPr>
          <a:xfrm>
            <a:off x="7515688" y="1920100"/>
            <a:ext cx="1510800" cy="5541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GMM (Gaussian Mixture Model)</a:t>
            </a:r>
            <a:endParaRPr b="0" i="0" sz="1200" u="none" cap="none" strike="noStrike">
              <a:solidFill>
                <a:srgbClr val="000000"/>
              </a:solidFill>
              <a:latin typeface="DM Sans"/>
              <a:ea typeface="DM Sans"/>
              <a:cs typeface="DM Sans"/>
              <a:sym typeface="DM Sans"/>
            </a:endParaRPr>
          </a:p>
        </p:txBody>
      </p:sp>
      <p:sp>
        <p:nvSpPr>
          <p:cNvPr id="416" name="Google Shape;416;p69"/>
          <p:cNvSpPr txBox="1"/>
          <p:nvPr/>
        </p:nvSpPr>
        <p:spPr>
          <a:xfrm>
            <a:off x="7515688" y="2539338"/>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COBWEB</a:t>
            </a:r>
            <a:endParaRPr b="0" i="0" sz="1200" u="none" cap="none" strike="noStrike">
              <a:solidFill>
                <a:srgbClr val="000000"/>
              </a:solidFill>
              <a:latin typeface="DM Sans"/>
              <a:ea typeface="DM Sans"/>
              <a:cs typeface="DM Sans"/>
              <a:sym typeface="DM Sans"/>
            </a:endParaRPr>
          </a:p>
        </p:txBody>
      </p:sp>
      <p:sp>
        <p:nvSpPr>
          <p:cNvPr id="417" name="Google Shape;417;p69"/>
          <p:cNvSpPr txBox="1"/>
          <p:nvPr/>
        </p:nvSpPr>
        <p:spPr>
          <a:xfrm>
            <a:off x="7515688" y="3127250"/>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CLASSIT</a:t>
            </a:r>
            <a:endParaRPr b="0" i="0" sz="1200" u="none" cap="none" strike="noStrike">
              <a:solidFill>
                <a:srgbClr val="000000"/>
              </a:solidFill>
              <a:latin typeface="DM Sans"/>
              <a:ea typeface="DM Sans"/>
              <a:cs typeface="DM Sans"/>
              <a:sym typeface="DM Sans"/>
            </a:endParaRPr>
          </a:p>
        </p:txBody>
      </p:sp>
      <p:sp>
        <p:nvSpPr>
          <p:cNvPr id="418" name="Google Shape;418;p69"/>
          <p:cNvSpPr txBox="1"/>
          <p:nvPr/>
        </p:nvSpPr>
        <p:spPr>
          <a:xfrm>
            <a:off x="7515688" y="3758750"/>
            <a:ext cx="1510800" cy="3693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SOMs</a:t>
            </a:r>
            <a:endParaRPr b="0" i="0" sz="1200" u="none" cap="none" strike="noStrike">
              <a:solidFill>
                <a:srgbClr val="000000"/>
              </a:solidFill>
              <a:latin typeface="DM Sans"/>
              <a:ea typeface="DM Sans"/>
              <a:cs typeface="DM Sans"/>
              <a:sym typeface="DM Sans"/>
            </a:endParaRPr>
          </a:p>
        </p:txBody>
      </p:sp>
      <p:cxnSp>
        <p:nvCxnSpPr>
          <p:cNvPr id="419" name="Google Shape;419;p69"/>
          <p:cNvCxnSpPr>
            <a:stCxn id="394" idx="0"/>
          </p:cNvCxnSpPr>
          <p:nvPr/>
        </p:nvCxnSpPr>
        <p:spPr>
          <a:xfrm rot="-5400000">
            <a:off x="2174050" y="-238950"/>
            <a:ext cx="386100" cy="2868900"/>
          </a:xfrm>
          <a:prstGeom prst="bentConnector2">
            <a:avLst/>
          </a:prstGeom>
          <a:noFill/>
          <a:ln cap="flat" cmpd="sng" w="9525">
            <a:solidFill>
              <a:srgbClr val="CCCCCC"/>
            </a:solidFill>
            <a:prstDash val="solid"/>
            <a:round/>
            <a:headEnd len="sm" w="sm" type="none"/>
            <a:tailEnd len="sm" w="sm" type="none"/>
          </a:ln>
        </p:spPr>
      </p:cxnSp>
      <p:cxnSp>
        <p:nvCxnSpPr>
          <p:cNvPr id="420" name="Google Shape;420;p69"/>
          <p:cNvCxnSpPr>
            <a:stCxn id="395" idx="0"/>
          </p:cNvCxnSpPr>
          <p:nvPr/>
        </p:nvCxnSpPr>
        <p:spPr>
          <a:xfrm rot="-5400000">
            <a:off x="3069575" y="656700"/>
            <a:ext cx="386100" cy="1077600"/>
          </a:xfrm>
          <a:prstGeom prst="bentConnector2">
            <a:avLst/>
          </a:prstGeom>
          <a:noFill/>
          <a:ln cap="flat" cmpd="sng" w="9525">
            <a:solidFill>
              <a:srgbClr val="CCCCCC"/>
            </a:solidFill>
            <a:prstDash val="solid"/>
            <a:round/>
            <a:headEnd len="sm" w="sm" type="none"/>
            <a:tailEnd len="sm" w="sm" type="none"/>
          </a:ln>
        </p:spPr>
      </p:cxnSp>
      <p:cxnSp>
        <p:nvCxnSpPr>
          <p:cNvPr id="421" name="Google Shape;421;p69"/>
          <p:cNvCxnSpPr>
            <a:stCxn id="396" idx="0"/>
          </p:cNvCxnSpPr>
          <p:nvPr/>
        </p:nvCxnSpPr>
        <p:spPr>
          <a:xfrm rot="-5400000">
            <a:off x="4474350" y="1202100"/>
            <a:ext cx="372300" cy="6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422" name="Google Shape;422;p69"/>
          <p:cNvCxnSpPr>
            <a:stCxn id="397" idx="0"/>
          </p:cNvCxnSpPr>
          <p:nvPr/>
        </p:nvCxnSpPr>
        <p:spPr>
          <a:xfrm flipH="1" rot="5400000">
            <a:off x="5828700" y="692850"/>
            <a:ext cx="386100" cy="1005300"/>
          </a:xfrm>
          <a:prstGeom prst="bentConnector2">
            <a:avLst/>
          </a:prstGeom>
          <a:noFill/>
          <a:ln cap="flat" cmpd="sng" w="9525">
            <a:solidFill>
              <a:srgbClr val="CCCCCC"/>
            </a:solidFill>
            <a:prstDash val="solid"/>
            <a:round/>
            <a:headEnd len="sm" w="sm" type="none"/>
            <a:tailEnd len="sm" w="sm" type="none"/>
          </a:ln>
        </p:spPr>
      </p:cxnSp>
      <p:cxnSp>
        <p:nvCxnSpPr>
          <p:cNvPr id="423" name="Google Shape;423;p69"/>
          <p:cNvCxnSpPr>
            <a:stCxn id="398" idx="0"/>
          </p:cNvCxnSpPr>
          <p:nvPr/>
        </p:nvCxnSpPr>
        <p:spPr>
          <a:xfrm flipH="1" rot="5400000">
            <a:off x="6701950" y="-180600"/>
            <a:ext cx="386100" cy="2752200"/>
          </a:xfrm>
          <a:prstGeom prst="bentConnector2">
            <a:avLst/>
          </a:prstGeom>
          <a:noFill/>
          <a:ln cap="flat" cmpd="sng" w="9525">
            <a:solidFill>
              <a:srgbClr val="CCCCCC"/>
            </a:solidFill>
            <a:prstDash val="solid"/>
            <a:round/>
            <a:headEnd len="sm" w="sm" type="none"/>
            <a:tailEnd len="sm" w="sm" type="none"/>
          </a:ln>
        </p:spPr>
      </p:cxnSp>
      <p:cxnSp>
        <p:nvCxnSpPr>
          <p:cNvPr id="424" name="Google Shape;424;p69"/>
          <p:cNvCxnSpPr/>
          <p:nvPr/>
        </p:nvCxnSpPr>
        <p:spPr>
          <a:xfrm>
            <a:off x="3214650" y="1000125"/>
            <a:ext cx="2714700" cy="0"/>
          </a:xfrm>
          <a:prstGeom prst="straightConnector1">
            <a:avLst/>
          </a:prstGeom>
          <a:noFill/>
          <a:ln cap="flat" cmpd="sng" w="9525">
            <a:solidFill>
              <a:srgbClr val="D4D4D4"/>
            </a:solidFill>
            <a:prstDash val="solid"/>
            <a:round/>
            <a:headEnd len="sm" w="sm" type="none"/>
            <a:tailEnd len="sm" w="sm" type="none"/>
          </a:ln>
        </p:spPr>
      </p:cxnSp>
      <p:sp>
        <p:nvSpPr>
          <p:cNvPr id="425" name="Google Shape;425;p69"/>
          <p:cNvSpPr txBox="1"/>
          <p:nvPr/>
        </p:nvSpPr>
        <p:spPr>
          <a:xfrm>
            <a:off x="301121" y="28676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1" i="0" lang="es" sz="3500" u="none" cap="none" strike="noStrike">
                <a:solidFill>
                  <a:schemeClr val="dk1"/>
                </a:solidFill>
                <a:latin typeface="DM Sans"/>
                <a:ea typeface="DM Sans"/>
                <a:cs typeface="DM Sans"/>
                <a:sym typeface="DM Sans"/>
              </a:rPr>
              <a:t>Clustering</a:t>
            </a:r>
            <a:endParaRPr b="1" i="0" sz="3500" u="none" cap="none" strike="noStrike">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graphicFrame>
        <p:nvGraphicFramePr>
          <p:cNvPr id="430" name="Google Shape;430;p70"/>
          <p:cNvGraphicFramePr/>
          <p:nvPr/>
        </p:nvGraphicFramePr>
        <p:xfrm>
          <a:off x="961850" y="857138"/>
          <a:ext cx="3000000" cy="3000000"/>
        </p:xfrm>
        <a:graphic>
          <a:graphicData uri="http://schemas.openxmlformats.org/drawingml/2006/table">
            <a:tbl>
              <a:tblPr>
                <a:noFill/>
                <a:tableStyleId>{354303B9-9C1C-4734-97F3-71B7F4D53542}</a:tableStyleId>
              </a:tblPr>
              <a:tblGrid>
                <a:gridCol w="2237625"/>
                <a:gridCol w="1880100"/>
                <a:gridCol w="1669100"/>
                <a:gridCol w="1433475"/>
              </a:tblGrid>
              <a:tr h="365725">
                <a:tc>
                  <a:txBody>
                    <a:bodyPr/>
                    <a:lstStyle/>
                    <a:p>
                      <a:pPr indent="0" lvl="0" marL="0" marR="0" rtl="0" algn="ctr">
                        <a:lnSpc>
                          <a:spcPct val="100000"/>
                        </a:lnSpc>
                        <a:spcBef>
                          <a:spcPts val="0"/>
                        </a:spcBef>
                        <a:spcAft>
                          <a:spcPts val="0"/>
                        </a:spcAft>
                        <a:buClr>
                          <a:srgbClr val="000000"/>
                        </a:buClr>
                        <a:buSzPts val="1200"/>
                        <a:buFont typeface="Arial"/>
                        <a:buNone/>
                      </a:pPr>
                      <a:r>
                        <a:rPr b="1" lang="es" sz="1200" u="none" cap="none" strike="noStrike">
                          <a:latin typeface="DM Sans"/>
                          <a:ea typeface="DM Sans"/>
                          <a:cs typeface="DM Sans"/>
                          <a:sym typeface="DM Sans"/>
                        </a:rPr>
                        <a:t>Algoritmos</a:t>
                      </a:r>
                      <a:endParaRPr b="1" sz="120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s" sz="1200" u="none" cap="none" strike="noStrike">
                          <a:latin typeface="DM Sans"/>
                          <a:ea typeface="DM Sans"/>
                          <a:cs typeface="DM Sans"/>
                          <a:sym typeface="DM Sans"/>
                        </a:rPr>
                        <a:t>Tiempo</a:t>
                      </a:r>
                      <a:endParaRPr b="1" sz="120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s" sz="1200" u="none" cap="none" strike="noStrike">
                          <a:latin typeface="DM Sans"/>
                          <a:ea typeface="DM Sans"/>
                          <a:cs typeface="DM Sans"/>
                          <a:sym typeface="DM Sans"/>
                        </a:rPr>
                        <a:t>Accuracy</a:t>
                      </a:r>
                      <a:endParaRPr b="1" sz="120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s" sz="1200" u="none" cap="none" strike="noStrike">
                          <a:latin typeface="DM Sans"/>
                          <a:ea typeface="DM Sans"/>
                          <a:cs typeface="DM Sans"/>
                          <a:sym typeface="DM Sans"/>
                        </a:rPr>
                        <a:t>Manejo outliers</a:t>
                      </a:r>
                      <a:endParaRPr b="1" sz="1200" u="none" cap="none" strike="noStrike">
                        <a:latin typeface="DM Sans"/>
                        <a:ea typeface="DM Sans"/>
                        <a:cs typeface="DM Sans"/>
                        <a:sym typeface="DM Sans"/>
                      </a:endParaRPr>
                    </a:p>
                  </a:txBody>
                  <a:tcPr marT="91425" marB="91425" marR="91425" marL="91425">
                    <a:solidFill>
                      <a:srgbClr val="EAFF6A"/>
                    </a:solidFill>
                  </a:tcPr>
                </a:tc>
              </a:tr>
              <a:tr h="380975">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latin typeface="DM Sans"/>
                          <a:ea typeface="DM Sans"/>
                          <a:cs typeface="DM Sans"/>
                          <a:sym typeface="DM Sans"/>
                        </a:rPr>
                        <a:t>Affinity Propagation</a:t>
                      </a:r>
                      <a:endParaRPr sz="1200" u="none" cap="none" strike="noStrike">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latin typeface="DM Sans"/>
                          <a:ea typeface="DM Sans"/>
                          <a:cs typeface="DM Sans"/>
                          <a:sym typeface="DM Sans"/>
                        </a:rPr>
                        <a:t>Medio</a:t>
                      </a:r>
                      <a:endParaRPr sz="1200" u="none" cap="none" strike="noStrike">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latin typeface="DM Sans"/>
                          <a:ea typeface="DM Sans"/>
                          <a:cs typeface="DM Sans"/>
                          <a:sym typeface="DM Sans"/>
                        </a:rPr>
                        <a:t>Medio</a:t>
                      </a:r>
                      <a:endParaRPr sz="1200" u="none" cap="none" strike="noStrike">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latin typeface="DM Sans"/>
                          <a:ea typeface="DM Sans"/>
                          <a:cs typeface="DM Sans"/>
                          <a:sym typeface="DM Sans"/>
                        </a:rPr>
                        <a:t>si</a:t>
                      </a:r>
                      <a:endParaRPr sz="1200" u="none" cap="none" strike="noStrike">
                        <a:latin typeface="DM Sans"/>
                        <a:ea typeface="DM Sans"/>
                        <a:cs typeface="DM Sans"/>
                        <a:sym typeface="DM Sans"/>
                      </a:endParaRPr>
                    </a:p>
                  </a:txBody>
                  <a:tcPr marT="91425" marB="91425" marR="91425" marL="91425"/>
                </a:tc>
              </a:tr>
              <a:tr h="380975">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Agglomerative Clustering</a:t>
                      </a:r>
                      <a:endParaRPr sz="1200" u="none" cap="none" strike="noStrike">
                        <a:solidFill>
                          <a:schemeClr val="dk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Alto</a:t>
                      </a:r>
                      <a:endParaRPr sz="1200" u="none" cap="none" strike="noStrike">
                        <a:solidFill>
                          <a:schemeClr val="dk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Alto</a:t>
                      </a:r>
                      <a:endParaRPr sz="1200" u="none" cap="none" strike="noStrike">
                        <a:solidFill>
                          <a:schemeClr val="dk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Si</a:t>
                      </a:r>
                      <a:endParaRPr sz="1200" u="none" cap="none" strike="noStrike">
                        <a:solidFill>
                          <a:schemeClr val="dk1"/>
                        </a:solidFill>
                        <a:latin typeface="DM Sans"/>
                        <a:ea typeface="DM Sans"/>
                        <a:cs typeface="DM Sans"/>
                        <a:sym typeface="DM Sans"/>
                      </a:endParaRPr>
                    </a:p>
                  </a:txBody>
                  <a:tcPr marT="91425" marB="91425" marR="91425" marL="91425"/>
                </a:tc>
              </a:tr>
              <a:tr h="380975">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BIRCH</a:t>
                      </a:r>
                      <a:endParaRPr sz="1200" u="none" cap="none" strike="noStrike">
                        <a:solidFill>
                          <a:schemeClr val="dk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Medio</a:t>
                      </a:r>
                      <a:endParaRPr sz="1200" u="none" cap="none" strike="noStrike">
                        <a:solidFill>
                          <a:schemeClr val="dk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Alto</a:t>
                      </a:r>
                      <a:endParaRPr sz="1200" u="none" cap="none" strike="noStrike">
                        <a:solidFill>
                          <a:schemeClr val="dk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Si</a:t>
                      </a:r>
                      <a:endParaRPr sz="1200" u="none" cap="none" strike="noStrike">
                        <a:solidFill>
                          <a:schemeClr val="dk1"/>
                        </a:solidFill>
                        <a:latin typeface="DM Sans"/>
                        <a:ea typeface="DM Sans"/>
                        <a:cs typeface="DM Sans"/>
                        <a:sym typeface="DM Sans"/>
                      </a:endParaRPr>
                    </a:p>
                  </a:txBody>
                  <a:tcPr marT="91425" marB="91425" marR="91425" marL="91425"/>
                </a:tc>
              </a:tr>
              <a:tr h="380975">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DBSCAN</a:t>
                      </a:r>
                      <a:endParaRPr sz="1200" u="none" cap="none" strike="noStrike">
                        <a:solidFill>
                          <a:schemeClr val="dk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Alto</a:t>
                      </a:r>
                      <a:endParaRPr sz="1200" u="none" cap="none" strike="noStrike">
                        <a:solidFill>
                          <a:schemeClr val="dk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Bajo</a:t>
                      </a:r>
                      <a:endParaRPr sz="1200" u="none" cap="none" strike="noStrike">
                        <a:solidFill>
                          <a:schemeClr val="dk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No</a:t>
                      </a:r>
                      <a:endParaRPr sz="1200" u="none" cap="none" strike="noStrike">
                        <a:solidFill>
                          <a:schemeClr val="dk1"/>
                        </a:solidFill>
                        <a:latin typeface="DM Sans"/>
                        <a:ea typeface="DM Sans"/>
                        <a:cs typeface="DM Sans"/>
                        <a:sym typeface="DM Sans"/>
                      </a:endParaRPr>
                    </a:p>
                  </a:txBody>
                  <a:tcPr marT="91425" marB="91425" marR="91425" marL="91425"/>
                </a:tc>
              </a:tr>
              <a:tr h="388950">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K-means</a:t>
                      </a:r>
                      <a:endParaRPr sz="1200" u="none" cap="none" strike="noStrike">
                        <a:solidFill>
                          <a:schemeClr val="dk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Medio</a:t>
                      </a:r>
                      <a:endParaRPr sz="1200" u="none" cap="none" strike="noStrike">
                        <a:solidFill>
                          <a:schemeClr val="dk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Bajo</a:t>
                      </a:r>
                      <a:endParaRPr sz="1200" u="none" cap="none" strike="noStrike">
                        <a:solidFill>
                          <a:schemeClr val="dk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No</a:t>
                      </a:r>
                      <a:endParaRPr sz="1200" u="none" cap="none" strike="noStrike">
                        <a:solidFill>
                          <a:schemeClr val="dk1"/>
                        </a:solidFill>
                        <a:latin typeface="DM Sans"/>
                        <a:ea typeface="DM Sans"/>
                        <a:cs typeface="DM Sans"/>
                        <a:sym typeface="DM Sans"/>
                      </a:endParaRPr>
                    </a:p>
                  </a:txBody>
                  <a:tcPr marT="91425" marB="91425" marR="91425" marL="91425"/>
                </a:tc>
              </a:tr>
              <a:tr h="380975">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latin typeface="DM Sans"/>
                          <a:ea typeface="DM Sans"/>
                          <a:cs typeface="DM Sans"/>
                          <a:sym typeface="DM Sans"/>
                        </a:rPr>
                        <a:t>Mini-Batch K-Means</a:t>
                      </a:r>
                      <a:endParaRPr sz="1200" u="none" cap="none" strike="noStrike">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latin typeface="DM Sans"/>
                          <a:ea typeface="DM Sans"/>
                          <a:cs typeface="DM Sans"/>
                          <a:sym typeface="DM Sans"/>
                        </a:rPr>
                        <a:t>Alto</a:t>
                      </a:r>
                      <a:endParaRPr sz="1200" u="none" cap="none" strike="noStrike">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latin typeface="DM Sans"/>
                          <a:ea typeface="DM Sans"/>
                          <a:cs typeface="DM Sans"/>
                          <a:sym typeface="DM Sans"/>
                        </a:rPr>
                        <a:t>Medio</a:t>
                      </a:r>
                      <a:endParaRPr sz="1200" u="none" cap="none" strike="noStrike">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latin typeface="DM Sans"/>
                          <a:ea typeface="DM Sans"/>
                          <a:cs typeface="DM Sans"/>
                          <a:sym typeface="DM Sans"/>
                        </a:rPr>
                        <a:t>No</a:t>
                      </a:r>
                      <a:endParaRPr sz="1200" u="none" cap="none" strike="noStrike">
                        <a:latin typeface="DM Sans"/>
                        <a:ea typeface="DM Sans"/>
                        <a:cs typeface="DM Sans"/>
                        <a:sym typeface="DM Sans"/>
                      </a:endParaRPr>
                    </a:p>
                  </a:txBody>
                  <a:tcPr marT="91425" marB="91425" marR="91425" marL="91425"/>
                </a:tc>
              </a:tr>
              <a:tr h="380975">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Mean Shift</a:t>
                      </a:r>
                      <a:endParaRPr sz="1200" u="none" cap="none" strike="noStrike">
                        <a:solidFill>
                          <a:schemeClr val="dk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Medio</a:t>
                      </a:r>
                      <a:endParaRPr sz="1200" u="none" cap="none" strike="noStrike">
                        <a:solidFill>
                          <a:schemeClr val="dk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Bajo</a:t>
                      </a:r>
                      <a:endParaRPr sz="1200" u="none" cap="none" strike="noStrike">
                        <a:solidFill>
                          <a:schemeClr val="dk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Si</a:t>
                      </a:r>
                      <a:endParaRPr sz="1200" u="none" cap="none" strike="noStrike">
                        <a:solidFill>
                          <a:schemeClr val="dk1"/>
                        </a:solidFill>
                        <a:latin typeface="DM Sans"/>
                        <a:ea typeface="DM Sans"/>
                        <a:cs typeface="DM Sans"/>
                        <a:sym typeface="DM Sans"/>
                      </a:endParaRPr>
                    </a:p>
                  </a:txBody>
                  <a:tcPr marT="91425" marB="91425" marR="91425" marL="91425"/>
                </a:tc>
              </a:tr>
              <a:tr h="380975">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OPTICS</a:t>
                      </a:r>
                      <a:endParaRPr sz="1200" u="none" cap="none" strike="noStrike">
                        <a:solidFill>
                          <a:schemeClr val="dk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Alto</a:t>
                      </a:r>
                      <a:endParaRPr sz="1200" u="none" cap="none" strike="noStrike">
                        <a:solidFill>
                          <a:schemeClr val="dk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Medio</a:t>
                      </a:r>
                      <a:endParaRPr sz="1200" u="none" cap="none" strike="noStrike">
                        <a:solidFill>
                          <a:schemeClr val="dk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No</a:t>
                      </a:r>
                      <a:endParaRPr sz="1200" u="none" cap="none" strike="noStrike">
                        <a:solidFill>
                          <a:schemeClr val="dk1"/>
                        </a:solidFill>
                        <a:latin typeface="DM Sans"/>
                        <a:ea typeface="DM Sans"/>
                        <a:cs typeface="DM Sans"/>
                        <a:sym typeface="DM Sans"/>
                      </a:endParaRPr>
                    </a:p>
                  </a:txBody>
                  <a:tcPr marT="91425" marB="91425" marR="91425" marL="91425"/>
                </a:tc>
              </a:tr>
              <a:tr h="380975">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Spectral Clustering</a:t>
                      </a:r>
                      <a:endParaRPr sz="1200" u="none" cap="none" strike="noStrike">
                        <a:solidFill>
                          <a:schemeClr val="dk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Medio</a:t>
                      </a:r>
                      <a:endParaRPr sz="1200" u="none" cap="none" strike="noStrike">
                        <a:solidFill>
                          <a:schemeClr val="dk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Medio</a:t>
                      </a:r>
                      <a:endParaRPr sz="1200" u="none" cap="none" strike="noStrike">
                        <a:solidFill>
                          <a:schemeClr val="dk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s" sz="1200" u="none" cap="none" strike="noStrike">
                          <a:solidFill>
                            <a:schemeClr val="dk1"/>
                          </a:solidFill>
                          <a:latin typeface="DM Sans"/>
                          <a:ea typeface="DM Sans"/>
                          <a:cs typeface="DM Sans"/>
                          <a:sym typeface="DM Sans"/>
                        </a:rPr>
                        <a:t>No</a:t>
                      </a:r>
                      <a:endParaRPr sz="1200" u="none" cap="none" strike="noStrike">
                        <a:solidFill>
                          <a:schemeClr val="dk1"/>
                        </a:solidFill>
                        <a:latin typeface="DM Sans"/>
                        <a:ea typeface="DM Sans"/>
                        <a:cs typeface="DM Sans"/>
                        <a:sym typeface="DM Sans"/>
                      </a:endParaRPr>
                    </a:p>
                  </a:txBody>
                  <a:tcPr marT="91425" marB="91425" marR="91425" marL="91425"/>
                </a:tc>
              </a:tr>
            </a:tbl>
          </a:graphicData>
        </a:graphic>
      </p:graphicFrame>
      <p:sp>
        <p:nvSpPr>
          <p:cNvPr id="431" name="Google Shape;431;p70"/>
          <p:cNvSpPr txBox="1"/>
          <p:nvPr/>
        </p:nvSpPr>
        <p:spPr>
          <a:xfrm>
            <a:off x="0" y="4774200"/>
            <a:ext cx="9038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Fuente: Adaptado de Rujasari P et al. (2010). </a:t>
            </a:r>
            <a:r>
              <a:rPr b="1" i="0" lang="es" sz="1200" u="none" cap="none" strike="noStrike">
                <a:solidFill>
                  <a:schemeClr val="dk1"/>
                </a:solidFill>
                <a:latin typeface="DM Sans"/>
                <a:ea typeface="DM Sans"/>
                <a:cs typeface="DM Sans"/>
                <a:sym typeface="DM Sans"/>
              </a:rPr>
              <a:t>En negrita, los algoritmos más populares </a:t>
            </a:r>
            <a:endParaRPr b="1" i="0" sz="1200" u="none" cap="none" strike="noStrike">
              <a:solidFill>
                <a:schemeClr val="dk1"/>
              </a:solidFill>
              <a:latin typeface="DM Sans"/>
              <a:ea typeface="DM Sans"/>
              <a:cs typeface="DM Sans"/>
              <a:sym typeface="DM Sans"/>
            </a:endParaRPr>
          </a:p>
        </p:txBody>
      </p:sp>
      <p:sp>
        <p:nvSpPr>
          <p:cNvPr id="432" name="Google Shape;432;p70"/>
          <p:cNvSpPr txBox="1"/>
          <p:nvPr/>
        </p:nvSpPr>
        <p:spPr>
          <a:xfrm>
            <a:off x="883648" y="237200"/>
            <a:ext cx="29958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1" i="0" lang="es" sz="3500" u="none" cap="none" strike="noStrike">
                <a:solidFill>
                  <a:schemeClr val="dk1"/>
                </a:solidFill>
                <a:latin typeface="DM Sans"/>
                <a:ea typeface="DM Sans"/>
                <a:cs typeface="DM Sans"/>
                <a:sym typeface="DM Sans"/>
              </a:rPr>
              <a:t>Algoritmos</a:t>
            </a:r>
            <a:endParaRPr b="1" i="0" sz="3500" u="none" cap="none" strike="noStrike">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1"/>
          <p:cNvSpPr txBox="1"/>
          <p:nvPr/>
        </p:nvSpPr>
        <p:spPr>
          <a:xfrm>
            <a:off x="1058550" y="2367900"/>
            <a:ext cx="70269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Clustering jerárquico</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2"/>
          <p:cNvSpPr txBox="1"/>
          <p:nvPr/>
        </p:nvSpPr>
        <p:spPr>
          <a:xfrm>
            <a:off x="574975" y="8545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1" i="0" lang="es" sz="3500" u="none" cap="none" strike="noStrike">
                <a:solidFill>
                  <a:schemeClr val="dk1"/>
                </a:solidFill>
                <a:latin typeface="DM Sans"/>
                <a:ea typeface="DM Sans"/>
                <a:cs typeface="DM Sans"/>
                <a:sym typeface="DM Sans"/>
              </a:rPr>
              <a:t>Clustering Jerárquico</a:t>
            </a:r>
            <a:endParaRPr b="1" i="0" sz="3500" u="none" cap="none" strike="noStrike">
              <a:solidFill>
                <a:schemeClr val="dk1"/>
              </a:solidFill>
              <a:latin typeface="DM Sans"/>
              <a:ea typeface="DM Sans"/>
              <a:cs typeface="DM Sans"/>
              <a:sym typeface="DM Sans"/>
            </a:endParaRPr>
          </a:p>
        </p:txBody>
      </p:sp>
      <p:sp>
        <p:nvSpPr>
          <p:cNvPr id="443" name="Google Shape;443;p72"/>
          <p:cNvSpPr txBox="1"/>
          <p:nvPr/>
        </p:nvSpPr>
        <p:spPr>
          <a:xfrm>
            <a:off x="3899200" y="1771950"/>
            <a:ext cx="4181700" cy="217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En estos algoritmos se </a:t>
            </a:r>
            <a:r>
              <a:rPr b="1" i="0" lang="es" sz="1350" u="none" cap="none" strike="noStrike">
                <a:solidFill>
                  <a:schemeClr val="dk1"/>
                </a:solidFill>
                <a:latin typeface="DM Sans"/>
                <a:ea typeface="DM Sans"/>
                <a:cs typeface="DM Sans"/>
                <a:sym typeface="DM Sans"/>
              </a:rPr>
              <a:t>generan sucesiones ordenadas (jerarquías) de conglomerados</a:t>
            </a:r>
            <a:r>
              <a:rPr b="0" i="0" lang="es" sz="1350" u="none" cap="none" strike="noStrike">
                <a:solidFill>
                  <a:schemeClr val="dk1"/>
                </a:solidFill>
                <a:latin typeface="DM Sans"/>
                <a:ea typeface="DM Sans"/>
                <a:cs typeface="DM Sans"/>
                <a:sym typeface="DM Sans"/>
              </a:rPr>
              <a:t>. Puede ser agrupando clústers pequeños en uno más grande o dividiendo grandes clusters en otros más pequeños.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La estructura jerárquica es representada en forma de un árbol llamado </a:t>
            </a:r>
            <a:r>
              <a:rPr b="1" i="0" lang="es" sz="1350" u="none" cap="none" strike="noStrike">
                <a:solidFill>
                  <a:schemeClr val="dk1"/>
                </a:solidFill>
                <a:latin typeface="DM Sans"/>
                <a:ea typeface="DM Sans"/>
                <a:cs typeface="DM Sans"/>
                <a:sym typeface="DM Sans"/>
              </a:rPr>
              <a:t>Dendograma.</a:t>
            </a:r>
            <a:r>
              <a:rPr b="0" i="0" lang="es" sz="1350" u="none" cap="none" strike="noStrike">
                <a:solidFill>
                  <a:schemeClr val="dk1"/>
                </a:solidFill>
                <a:latin typeface="DM Sans"/>
                <a:ea typeface="DM Sans"/>
                <a:cs typeface="DM Sans"/>
                <a:sym typeface="DM Sans"/>
              </a:rPr>
              <a:t>  </a:t>
            </a:r>
            <a:endParaRPr b="0" i="0" sz="1350" u="none" cap="none" strike="noStrike">
              <a:solidFill>
                <a:schemeClr val="dk1"/>
              </a:solidFill>
              <a:latin typeface="DM Sans"/>
              <a:ea typeface="DM Sans"/>
              <a:cs typeface="DM Sans"/>
              <a:sym typeface="DM Sans"/>
            </a:endParaRPr>
          </a:p>
        </p:txBody>
      </p:sp>
      <p:sp>
        <p:nvSpPr>
          <p:cNvPr id="444" name="Google Shape;444;p72"/>
          <p:cNvSpPr txBox="1"/>
          <p:nvPr/>
        </p:nvSpPr>
        <p:spPr>
          <a:xfrm>
            <a:off x="390050" y="4337188"/>
            <a:ext cx="7910400" cy="3924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350"/>
              <a:buFont typeface="Arial"/>
              <a:buNone/>
            </a:pPr>
            <a:r>
              <a:rPr b="1" i="0" lang="es" sz="1350" u="none" cap="none" strike="noStrike">
                <a:solidFill>
                  <a:schemeClr val="dk1"/>
                </a:solidFill>
                <a:highlight>
                  <a:srgbClr val="EAFF6A"/>
                </a:highlight>
                <a:latin typeface="DM Sans"/>
                <a:ea typeface="DM Sans"/>
                <a:cs typeface="DM Sans"/>
                <a:sym typeface="DM Sans"/>
              </a:rPr>
              <a:t>👉 </a:t>
            </a:r>
            <a:r>
              <a:rPr b="1" i="1" lang="es" sz="1350" u="none" cap="none" strike="noStrike">
                <a:solidFill>
                  <a:schemeClr val="dk1"/>
                </a:solidFill>
                <a:highlight>
                  <a:srgbClr val="EAFF6A"/>
                </a:highlight>
                <a:latin typeface="DM Sans"/>
                <a:ea typeface="DM Sans"/>
                <a:cs typeface="DM Sans"/>
                <a:sym typeface="DM Sans"/>
              </a:rPr>
              <a:t>Podemos encontrar 2 clasificaciones adicionales:</a:t>
            </a:r>
            <a:endParaRPr b="1" i="1" sz="1350" u="none" cap="none" strike="noStrike">
              <a:solidFill>
                <a:srgbClr val="000000"/>
              </a:solidFill>
              <a:highlight>
                <a:srgbClr val="EAFF6A"/>
              </a:highlight>
              <a:latin typeface="DM Sans"/>
              <a:ea typeface="DM Sans"/>
              <a:cs typeface="DM Sans"/>
              <a:sym typeface="DM Sans"/>
            </a:endParaRPr>
          </a:p>
        </p:txBody>
      </p:sp>
      <p:pic>
        <p:nvPicPr>
          <p:cNvPr id="445" name="Google Shape;445;p72"/>
          <p:cNvPicPr preferRelativeResize="0"/>
          <p:nvPr/>
        </p:nvPicPr>
        <p:blipFill rotWithShape="1">
          <a:blip r:embed="rId3">
            <a:alphaModFix/>
          </a:blip>
          <a:srcRect b="0" l="0" r="0" t="0"/>
          <a:stretch/>
        </p:blipFill>
        <p:spPr>
          <a:xfrm>
            <a:off x="574975" y="1658837"/>
            <a:ext cx="3139800" cy="2630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3"/>
          <p:cNvSpPr txBox="1"/>
          <p:nvPr/>
        </p:nvSpPr>
        <p:spPr>
          <a:xfrm>
            <a:off x="743150" y="2195725"/>
            <a:ext cx="3904500" cy="14949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Inicialmente cada instancia es un clúster. Las estrategias aglomerativas parten de un conjunto de elementos individuales y </a:t>
            </a:r>
            <a:r>
              <a:rPr b="1" i="0" lang="es" sz="1350" u="none" cap="none" strike="noStrike">
                <a:solidFill>
                  <a:schemeClr val="dk1"/>
                </a:solidFill>
                <a:latin typeface="DM Sans"/>
                <a:ea typeface="DM Sans"/>
                <a:cs typeface="DM Sans"/>
                <a:sym typeface="DM Sans"/>
              </a:rPr>
              <a:t>van “juntando” los elementos que más se parezcan hasta quedarse con un número de clusters que se considere óptimo</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p:txBody>
      </p:sp>
      <p:pic>
        <p:nvPicPr>
          <p:cNvPr id="451" name="Google Shape;451;p73"/>
          <p:cNvPicPr preferRelativeResize="0"/>
          <p:nvPr/>
        </p:nvPicPr>
        <p:blipFill rotWithShape="1">
          <a:blip r:embed="rId3">
            <a:alphaModFix/>
          </a:blip>
          <a:srcRect b="0" l="0" r="0" t="0"/>
          <a:stretch/>
        </p:blipFill>
        <p:spPr>
          <a:xfrm>
            <a:off x="5031605" y="1375238"/>
            <a:ext cx="3461096" cy="3034125"/>
          </a:xfrm>
          <a:prstGeom prst="rect">
            <a:avLst/>
          </a:prstGeom>
          <a:noFill/>
          <a:ln>
            <a:noFill/>
          </a:ln>
        </p:spPr>
      </p:pic>
      <p:sp>
        <p:nvSpPr>
          <p:cNvPr id="452" name="Google Shape;452;p73"/>
          <p:cNvSpPr txBox="1"/>
          <p:nvPr/>
        </p:nvSpPr>
        <p:spPr>
          <a:xfrm>
            <a:off x="477475" y="687325"/>
            <a:ext cx="8015100" cy="15084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15000"/>
              </a:lnSpc>
              <a:spcBef>
                <a:spcPts val="0"/>
              </a:spcBef>
              <a:spcAft>
                <a:spcPts val="0"/>
              </a:spcAft>
              <a:buClr>
                <a:schemeClr val="dk1"/>
              </a:buClr>
              <a:buSzPts val="4000"/>
              <a:buFont typeface="DM Sans"/>
              <a:buAutoNum type="arabicPeriod"/>
            </a:pPr>
            <a:r>
              <a:rPr b="1" i="0" lang="es" sz="4000" u="none" cap="none" strike="noStrike">
                <a:solidFill>
                  <a:schemeClr val="dk1"/>
                </a:solidFill>
                <a:latin typeface="DM Sans"/>
                <a:ea typeface="DM Sans"/>
                <a:cs typeface="DM Sans"/>
                <a:sym typeface="DM Sans"/>
              </a:rPr>
              <a:t> Jerárquicos aglomerativos (bottom-up)</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4"/>
          <p:cNvSpPr txBox="1"/>
          <p:nvPr/>
        </p:nvSpPr>
        <p:spPr>
          <a:xfrm>
            <a:off x="802925" y="2222350"/>
            <a:ext cx="4186200" cy="17340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Inicialmente todas las instancias están en un solo clúster y luego se van dividiendo, tal cual su nombre lo indica. Las estrategias divisivas, parten del conjunto de elementos completos y </a:t>
            </a:r>
            <a:r>
              <a:rPr b="1" i="0" lang="es" sz="1350" u="none" cap="none" strike="noStrike">
                <a:solidFill>
                  <a:schemeClr val="dk1"/>
                </a:solidFill>
                <a:latin typeface="DM Sans"/>
                <a:ea typeface="DM Sans"/>
                <a:cs typeface="DM Sans"/>
                <a:sym typeface="DM Sans"/>
              </a:rPr>
              <a:t>se van separando en grupos diferentes entre sí, hasta quedarse con un número de clusters que se considere óptimo.</a:t>
            </a:r>
            <a:endParaRPr b="1" i="0" sz="1350" u="none" cap="none" strike="noStrike">
              <a:solidFill>
                <a:schemeClr val="dk1"/>
              </a:solidFill>
              <a:latin typeface="DM Sans"/>
              <a:ea typeface="DM Sans"/>
              <a:cs typeface="DM Sans"/>
              <a:sym typeface="DM Sans"/>
            </a:endParaRPr>
          </a:p>
        </p:txBody>
      </p:sp>
      <p:pic>
        <p:nvPicPr>
          <p:cNvPr id="458" name="Google Shape;458;p74"/>
          <p:cNvPicPr preferRelativeResize="0"/>
          <p:nvPr/>
        </p:nvPicPr>
        <p:blipFill rotWithShape="1">
          <a:blip r:embed="rId3">
            <a:alphaModFix/>
          </a:blip>
          <a:srcRect b="0" l="0" r="0" t="0"/>
          <a:stretch/>
        </p:blipFill>
        <p:spPr>
          <a:xfrm>
            <a:off x="5225150" y="1331100"/>
            <a:ext cx="3366025" cy="3142526"/>
          </a:xfrm>
          <a:prstGeom prst="rect">
            <a:avLst/>
          </a:prstGeom>
          <a:noFill/>
          <a:ln>
            <a:noFill/>
          </a:ln>
        </p:spPr>
      </p:pic>
      <p:sp>
        <p:nvSpPr>
          <p:cNvPr id="459" name="Google Shape;459;p74"/>
          <p:cNvSpPr txBox="1"/>
          <p:nvPr/>
        </p:nvSpPr>
        <p:spPr>
          <a:xfrm>
            <a:off x="700875" y="713950"/>
            <a:ext cx="6599100" cy="1508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2.    Jerárquicos divisivos (top-down)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5"/>
          <p:cNvSpPr txBox="1"/>
          <p:nvPr>
            <p:ph idx="4294967295" type="body"/>
          </p:nvPr>
        </p:nvSpPr>
        <p:spPr>
          <a:xfrm>
            <a:off x="435200" y="1610097"/>
            <a:ext cx="4102500" cy="27525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1800"/>
              <a:buNone/>
            </a:pPr>
            <a:r>
              <a:rPr lang="es" sz="1350">
                <a:solidFill>
                  <a:schemeClr val="dk1"/>
                </a:solidFill>
                <a:latin typeface="DM Sans"/>
                <a:ea typeface="DM Sans"/>
                <a:cs typeface="DM Sans"/>
                <a:sym typeface="DM Sans"/>
              </a:rPr>
              <a:t>Debemos tomar en cuenta dos </a:t>
            </a:r>
            <a:r>
              <a:rPr b="1" lang="es" sz="1350">
                <a:solidFill>
                  <a:schemeClr val="dk1"/>
                </a:solidFill>
                <a:latin typeface="DM Sans"/>
                <a:ea typeface="DM Sans"/>
                <a:cs typeface="DM Sans"/>
                <a:sym typeface="DM Sans"/>
              </a:rPr>
              <a:t>factores importantes </a:t>
            </a:r>
            <a:r>
              <a:rPr lang="es" sz="1350">
                <a:solidFill>
                  <a:schemeClr val="dk1"/>
                </a:solidFill>
                <a:latin typeface="DM Sans"/>
                <a:ea typeface="DM Sans"/>
                <a:cs typeface="DM Sans"/>
                <a:sym typeface="DM Sans"/>
              </a:rPr>
              <a:t>para la formación de grupos:</a:t>
            </a:r>
            <a:endParaRPr sz="1350">
              <a:solidFill>
                <a:schemeClr val="dk1"/>
              </a:solidFill>
              <a:latin typeface="DM Sans"/>
              <a:ea typeface="DM Sans"/>
              <a:cs typeface="DM Sans"/>
              <a:sym typeface="DM Sans"/>
            </a:endParaRPr>
          </a:p>
          <a:p>
            <a:pPr indent="-314325" lvl="0" marL="457200" rtl="0" algn="l">
              <a:lnSpc>
                <a:spcPct val="150000"/>
              </a:lnSpc>
              <a:spcBef>
                <a:spcPts val="120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Medida de distancia </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Criterio de enlace (usualmente criterio de Ward)</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Existen otros criterios de enlace (Simple, Completo,Promedio y Centroide)</a:t>
            </a:r>
            <a:endParaRPr sz="1350">
              <a:solidFill>
                <a:schemeClr val="dk1"/>
              </a:solidFill>
              <a:latin typeface="DM Sans"/>
              <a:ea typeface="DM Sans"/>
              <a:cs typeface="DM Sans"/>
              <a:sym typeface="DM Sans"/>
            </a:endParaRPr>
          </a:p>
        </p:txBody>
      </p:sp>
      <p:pic>
        <p:nvPicPr>
          <p:cNvPr id="465" name="Google Shape;465;p75"/>
          <p:cNvPicPr preferRelativeResize="0"/>
          <p:nvPr/>
        </p:nvPicPr>
        <p:blipFill rotWithShape="1">
          <a:blip r:embed="rId3">
            <a:alphaModFix/>
          </a:blip>
          <a:srcRect b="0" l="0" r="0" t="0"/>
          <a:stretch/>
        </p:blipFill>
        <p:spPr>
          <a:xfrm>
            <a:off x="4459725" y="1447612"/>
            <a:ext cx="4265850" cy="2545425"/>
          </a:xfrm>
          <a:prstGeom prst="rect">
            <a:avLst/>
          </a:prstGeom>
          <a:noFill/>
          <a:ln>
            <a:noFill/>
          </a:ln>
        </p:spPr>
      </p:pic>
      <p:sp>
        <p:nvSpPr>
          <p:cNvPr id="466" name="Google Shape;466;p75"/>
          <p:cNvSpPr txBox="1"/>
          <p:nvPr/>
        </p:nvSpPr>
        <p:spPr>
          <a:xfrm>
            <a:off x="435200" y="9122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Criterios importantes</a:t>
            </a:r>
            <a:endParaRPr b="1" i="0" sz="40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6"/>
          <p:cNvSpPr txBox="1"/>
          <p:nvPr/>
        </p:nvSpPr>
        <p:spPr>
          <a:xfrm>
            <a:off x="1058550" y="2367900"/>
            <a:ext cx="70269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Clustering no jerárquico</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7"/>
          <p:cNvSpPr txBox="1"/>
          <p:nvPr/>
        </p:nvSpPr>
        <p:spPr>
          <a:xfrm>
            <a:off x="765576" y="9932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Cluster No Jerárquico</a:t>
            </a:r>
            <a:endParaRPr b="1" i="0" sz="4000" u="none" cap="none" strike="noStrike">
              <a:solidFill>
                <a:schemeClr val="dk1"/>
              </a:solidFill>
              <a:latin typeface="DM Sans"/>
              <a:ea typeface="DM Sans"/>
              <a:cs typeface="DM Sans"/>
              <a:sym typeface="DM Sans"/>
            </a:endParaRPr>
          </a:p>
        </p:txBody>
      </p:sp>
      <p:sp>
        <p:nvSpPr>
          <p:cNvPr id="477" name="Google Shape;477;p77"/>
          <p:cNvSpPr txBox="1"/>
          <p:nvPr/>
        </p:nvSpPr>
        <p:spPr>
          <a:xfrm>
            <a:off x="852325" y="1841275"/>
            <a:ext cx="4105200" cy="1858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Volviendo a este tipo de algoritmo, la cantidad de clústeres óptima se define de antemano, y los registros se asignan a los clústeres según su cercanía. Existen múltiples algoritmos de Tipo No Jerárquico, como ser por ejemplo: </a:t>
            </a:r>
            <a:r>
              <a:rPr b="1" i="0" lang="es" sz="1350" u="none" cap="none" strike="noStrike">
                <a:solidFill>
                  <a:schemeClr val="dk1"/>
                </a:solidFill>
                <a:highlight>
                  <a:srgbClr val="EAFF6A"/>
                </a:highlight>
                <a:latin typeface="DM Sans"/>
                <a:ea typeface="DM Sans"/>
                <a:cs typeface="DM Sans"/>
                <a:sym typeface="DM Sans"/>
              </a:rPr>
              <a:t>K – Means</a:t>
            </a:r>
            <a:r>
              <a:rPr b="0" i="0" lang="es" sz="1350" u="none" cap="none" strike="noStrike">
                <a:solidFill>
                  <a:schemeClr val="dk1"/>
                </a:solidFill>
                <a:highlight>
                  <a:srgbClr val="EAFF6A"/>
                </a:highlight>
                <a:latin typeface="DM Sans"/>
                <a:ea typeface="DM Sans"/>
                <a:cs typeface="DM Sans"/>
                <a:sym typeface="DM Sans"/>
              </a:rPr>
              <a:t> o </a:t>
            </a:r>
            <a:r>
              <a:rPr b="1" i="0" lang="es" sz="1350" u="none" cap="none" strike="noStrike">
                <a:solidFill>
                  <a:schemeClr val="dk1"/>
                </a:solidFill>
                <a:highlight>
                  <a:srgbClr val="EAFF6A"/>
                </a:highlight>
                <a:latin typeface="DM Sans"/>
                <a:ea typeface="DM Sans"/>
                <a:cs typeface="DM Sans"/>
                <a:sym typeface="DM Sans"/>
              </a:rPr>
              <a:t>DBSCAN</a:t>
            </a:r>
            <a:r>
              <a:rPr b="0" i="0" lang="es" sz="1350" u="none" cap="none" strike="noStrike">
                <a:solidFill>
                  <a:schemeClr val="dk1"/>
                </a:solidFill>
                <a:highlight>
                  <a:srgbClr val="EAFF6A"/>
                </a:highlight>
                <a:latin typeface="DM Sans"/>
                <a:ea typeface="DM Sans"/>
                <a:cs typeface="DM Sans"/>
                <a:sym typeface="DM Sans"/>
              </a:rPr>
              <a:t>. </a:t>
            </a:r>
            <a:endParaRPr b="0" i="0" sz="1350" u="none" cap="none" strike="noStrike">
              <a:solidFill>
                <a:schemeClr val="dk1"/>
              </a:solidFill>
              <a:highlight>
                <a:srgbClr val="EAFF6A"/>
              </a:highlight>
              <a:latin typeface="DM Sans"/>
              <a:ea typeface="DM Sans"/>
              <a:cs typeface="DM Sans"/>
              <a:sym typeface="DM Sans"/>
            </a:endParaRPr>
          </a:p>
        </p:txBody>
      </p:sp>
      <p:pic>
        <p:nvPicPr>
          <p:cNvPr id="478" name="Google Shape;478;p77"/>
          <p:cNvPicPr preferRelativeResize="0"/>
          <p:nvPr/>
        </p:nvPicPr>
        <p:blipFill rotWithShape="1">
          <a:blip r:embed="rId3">
            <a:alphaModFix/>
          </a:blip>
          <a:srcRect b="0" l="0" r="0" t="0"/>
          <a:stretch/>
        </p:blipFill>
        <p:spPr>
          <a:xfrm>
            <a:off x="5763010" y="1554790"/>
            <a:ext cx="2627667" cy="2991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78"/>
          <p:cNvPicPr preferRelativeResize="0"/>
          <p:nvPr/>
        </p:nvPicPr>
        <p:blipFill rotWithShape="1">
          <a:blip r:embed="rId3">
            <a:alphaModFix/>
          </a:blip>
          <a:srcRect b="0" l="0" r="0" t="0"/>
          <a:stretch/>
        </p:blipFill>
        <p:spPr>
          <a:xfrm>
            <a:off x="509850" y="1017725"/>
            <a:ext cx="4999925" cy="3749950"/>
          </a:xfrm>
          <a:prstGeom prst="rect">
            <a:avLst/>
          </a:prstGeom>
          <a:noFill/>
          <a:ln>
            <a:noFill/>
          </a:ln>
        </p:spPr>
      </p:pic>
      <p:sp>
        <p:nvSpPr>
          <p:cNvPr id="484" name="Google Shape;484;p78"/>
          <p:cNvSpPr txBox="1"/>
          <p:nvPr/>
        </p:nvSpPr>
        <p:spPr>
          <a:xfrm>
            <a:off x="5327550" y="1960000"/>
            <a:ext cx="2955600" cy="110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¿Qué hace este método?</a:t>
            </a:r>
            <a:endParaRPr b="1"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Se necesita dar los centroides iniciales para que el método comience las iteraciones</a:t>
            </a:r>
            <a:endParaRPr b="0" i="0" sz="1350" u="none" cap="none" strike="noStrike">
              <a:solidFill>
                <a:schemeClr val="dk1"/>
              </a:solidFill>
              <a:latin typeface="DM Sans"/>
              <a:ea typeface="DM Sans"/>
              <a:cs typeface="DM Sans"/>
              <a:sym typeface="DM Sans"/>
            </a:endParaRPr>
          </a:p>
        </p:txBody>
      </p:sp>
      <p:sp>
        <p:nvSpPr>
          <p:cNvPr id="485" name="Google Shape;485;p78"/>
          <p:cNvSpPr txBox="1"/>
          <p:nvPr/>
        </p:nvSpPr>
        <p:spPr>
          <a:xfrm>
            <a:off x="651301" y="41071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K-Means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4"/>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Regresión dentro de Data Science</a:t>
            </a:r>
            <a:endParaRPr b="1" sz="4000">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9"/>
          <p:cNvSpPr txBox="1"/>
          <p:nvPr/>
        </p:nvSpPr>
        <p:spPr>
          <a:xfrm>
            <a:off x="540850" y="76741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Tipos de distancia</a:t>
            </a:r>
            <a:endParaRPr b="1" i="0" sz="4000" u="none" cap="none" strike="noStrike">
              <a:solidFill>
                <a:schemeClr val="dk1"/>
              </a:solidFill>
              <a:latin typeface="DM Sans"/>
              <a:ea typeface="DM Sans"/>
              <a:cs typeface="DM Sans"/>
              <a:sym typeface="DM Sans"/>
            </a:endParaRPr>
          </a:p>
        </p:txBody>
      </p:sp>
      <p:sp>
        <p:nvSpPr>
          <p:cNvPr id="491" name="Google Shape;491;p79"/>
          <p:cNvSpPr txBox="1"/>
          <p:nvPr/>
        </p:nvSpPr>
        <p:spPr>
          <a:xfrm>
            <a:off x="540850" y="1704750"/>
            <a:ext cx="4262400" cy="1734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600"/>
              <a:buFont typeface="Arial"/>
              <a:buNone/>
            </a:pPr>
            <a:r>
              <a:rPr b="0" i="0" lang="es" sz="1350" u="none" cap="none" strike="noStrike">
                <a:solidFill>
                  <a:schemeClr val="dk1"/>
                </a:solidFill>
                <a:latin typeface="DM Sans"/>
                <a:ea typeface="DM Sans"/>
                <a:cs typeface="DM Sans"/>
                <a:sym typeface="DM Sans"/>
              </a:rPr>
              <a:t>Hay diferentes tipos de distancias con las que se puede medir la similitud/diferencia entre los diferentes registros.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6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600"/>
              <a:buFont typeface="Arial"/>
              <a:buNone/>
            </a:pPr>
            <a:r>
              <a:rPr b="0" i="0" lang="es" sz="1350" u="none" cap="none" strike="noStrike">
                <a:solidFill>
                  <a:schemeClr val="dk1"/>
                </a:solidFill>
                <a:latin typeface="DM Sans"/>
                <a:ea typeface="DM Sans"/>
                <a:cs typeface="DM Sans"/>
                <a:sym typeface="DM Sans"/>
              </a:rPr>
              <a:t>Cada distancia puede representar un tipo de problema diferente y también puede </a:t>
            </a:r>
            <a:r>
              <a:rPr b="1" i="0" lang="es" sz="1350" u="none" cap="none" strike="noStrike">
                <a:solidFill>
                  <a:schemeClr val="dk1"/>
                </a:solidFill>
                <a:latin typeface="DM Sans"/>
                <a:ea typeface="DM Sans"/>
                <a:cs typeface="DM Sans"/>
                <a:sym typeface="DM Sans"/>
              </a:rPr>
              <a:t>cambiar sustancialmente el resultado de mi clustering</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p:txBody>
      </p:sp>
      <p:pic>
        <p:nvPicPr>
          <p:cNvPr id="492" name="Google Shape;492;p79">
            <a:hlinkClick r:id="rId3"/>
          </p:cNvPr>
          <p:cNvPicPr preferRelativeResize="0"/>
          <p:nvPr/>
        </p:nvPicPr>
        <p:blipFill rotWithShape="1">
          <a:blip r:embed="rId4">
            <a:alphaModFix/>
          </a:blip>
          <a:srcRect b="0" l="0" r="0" t="0"/>
          <a:stretch/>
        </p:blipFill>
        <p:spPr>
          <a:xfrm>
            <a:off x="4803261" y="1529615"/>
            <a:ext cx="3951194" cy="271856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0"/>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2800"/>
              <a:buNone/>
            </a:pPr>
            <a:r>
              <a:rPr b="1" lang="es" sz="4000">
                <a:latin typeface="DM Sans"/>
                <a:ea typeface="DM Sans"/>
                <a:cs typeface="DM Sans"/>
                <a:sym typeface="DM Sans"/>
              </a:rPr>
              <a:t> Medidas de similitud y disimilitud</a:t>
            </a:r>
            <a:endParaRPr b="1" sz="4000">
              <a:latin typeface="DM Sans"/>
              <a:ea typeface="DM Sans"/>
              <a:cs typeface="DM Sans"/>
              <a:sym typeface="DM Sans"/>
            </a:endParaRPr>
          </a:p>
        </p:txBody>
      </p:sp>
      <p:pic>
        <p:nvPicPr>
          <p:cNvPr id="498" name="Google Shape;498;p80"/>
          <p:cNvPicPr preferRelativeResize="0"/>
          <p:nvPr/>
        </p:nvPicPr>
        <p:blipFill rotWithShape="1">
          <a:blip r:embed="rId3">
            <a:alphaModFix/>
          </a:blip>
          <a:srcRect b="0" l="0" r="0" t="0"/>
          <a:stretch/>
        </p:blipFill>
        <p:spPr>
          <a:xfrm>
            <a:off x="4513253" y="1494500"/>
            <a:ext cx="4105272" cy="24765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1"/>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2800"/>
              <a:buNone/>
            </a:pPr>
            <a:r>
              <a:rPr b="1" lang="es" sz="4000">
                <a:latin typeface="DM Sans"/>
                <a:ea typeface="DM Sans"/>
                <a:cs typeface="DM Sans"/>
                <a:sym typeface="DM Sans"/>
              </a:rPr>
              <a:t> Medidas de similitud y disimilitud</a:t>
            </a:r>
            <a:endParaRPr b="1" sz="4000">
              <a:latin typeface="DM Sans"/>
              <a:ea typeface="DM Sans"/>
              <a:cs typeface="DM Sans"/>
              <a:sym typeface="DM Sans"/>
            </a:endParaRPr>
          </a:p>
        </p:txBody>
      </p:sp>
      <p:pic>
        <p:nvPicPr>
          <p:cNvPr id="504" name="Google Shape;504;p81"/>
          <p:cNvPicPr preferRelativeResize="0"/>
          <p:nvPr/>
        </p:nvPicPr>
        <p:blipFill rotWithShape="1">
          <a:blip r:embed="rId3">
            <a:alphaModFix/>
          </a:blip>
          <a:srcRect b="0" l="0" r="0" t="0"/>
          <a:stretch/>
        </p:blipFill>
        <p:spPr>
          <a:xfrm>
            <a:off x="4786463" y="1203625"/>
            <a:ext cx="3876675" cy="36385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2"/>
          <p:cNvSpPr txBox="1"/>
          <p:nvPr/>
        </p:nvSpPr>
        <p:spPr>
          <a:xfrm>
            <a:off x="1058550" y="2367900"/>
            <a:ext cx="70269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Clustering bsados en Densidad</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3"/>
          <p:cNvSpPr txBox="1"/>
          <p:nvPr/>
        </p:nvSpPr>
        <p:spPr>
          <a:xfrm>
            <a:off x="651300" y="796625"/>
            <a:ext cx="84336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Clustering basados en Densidad</a:t>
            </a:r>
            <a:endParaRPr b="1" i="0" sz="4000" u="none" cap="none" strike="noStrike">
              <a:solidFill>
                <a:schemeClr val="dk1"/>
              </a:solidFill>
              <a:latin typeface="DM Sans"/>
              <a:ea typeface="DM Sans"/>
              <a:cs typeface="DM Sans"/>
              <a:sym typeface="DM Sans"/>
            </a:endParaRPr>
          </a:p>
        </p:txBody>
      </p:sp>
      <p:sp>
        <p:nvSpPr>
          <p:cNvPr id="515" name="Google Shape;515;p83"/>
          <p:cNvSpPr txBox="1"/>
          <p:nvPr/>
        </p:nvSpPr>
        <p:spPr>
          <a:xfrm>
            <a:off x="651300" y="1667150"/>
            <a:ext cx="7841400" cy="1017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600"/>
              <a:buFont typeface="Arial"/>
              <a:buNone/>
            </a:pPr>
            <a:r>
              <a:rPr b="0" i="0" lang="es" sz="1350" u="none" cap="none" strike="noStrike">
                <a:solidFill>
                  <a:schemeClr val="dk1"/>
                </a:solidFill>
                <a:latin typeface="DM Sans"/>
                <a:ea typeface="DM Sans"/>
                <a:cs typeface="DM Sans"/>
                <a:sym typeface="DM Sans"/>
              </a:rPr>
              <a:t>Son métodos de aprendizaje no supervisado que identifican grupos/clústeres, basados en la idea de que un clúster es un espacio de datos, una región contigua de </a:t>
            </a:r>
            <a:r>
              <a:rPr b="1" i="0" lang="es" sz="1350" u="none" cap="none" strike="noStrike">
                <a:solidFill>
                  <a:schemeClr val="dk1"/>
                </a:solidFill>
                <a:latin typeface="DM Sans"/>
                <a:ea typeface="DM Sans"/>
                <a:cs typeface="DM Sans"/>
                <a:sym typeface="DM Sans"/>
              </a:rPr>
              <a:t>alta densidad de puntos</a:t>
            </a:r>
            <a:r>
              <a:rPr b="0" i="0" lang="es" sz="1350" u="none" cap="none" strike="noStrike">
                <a:solidFill>
                  <a:schemeClr val="dk1"/>
                </a:solidFill>
                <a:latin typeface="DM Sans"/>
                <a:ea typeface="DM Sans"/>
                <a:cs typeface="DM Sans"/>
                <a:sym typeface="DM Sans"/>
              </a:rPr>
              <a:t>, separada de otros clústeres similares por regiones contiguas de </a:t>
            </a:r>
            <a:r>
              <a:rPr b="1" i="0" lang="es" sz="1350" u="none" cap="none" strike="noStrike">
                <a:solidFill>
                  <a:schemeClr val="dk1"/>
                </a:solidFill>
                <a:latin typeface="DM Sans"/>
                <a:ea typeface="DM Sans"/>
                <a:cs typeface="DM Sans"/>
                <a:sym typeface="DM Sans"/>
              </a:rPr>
              <a:t>baja densidad de puntos</a:t>
            </a:r>
            <a:endParaRPr b="1" i="0" sz="1350" u="none" cap="none" strike="noStrike">
              <a:solidFill>
                <a:schemeClr val="dk1"/>
              </a:solidFill>
              <a:latin typeface="DM Sans"/>
              <a:ea typeface="DM Sans"/>
              <a:cs typeface="DM Sans"/>
              <a:sym typeface="DM Sans"/>
            </a:endParaRPr>
          </a:p>
        </p:txBody>
      </p:sp>
      <p:pic>
        <p:nvPicPr>
          <p:cNvPr id="516" name="Google Shape;516;p83"/>
          <p:cNvPicPr preferRelativeResize="0"/>
          <p:nvPr/>
        </p:nvPicPr>
        <p:blipFill rotWithShape="1">
          <a:blip r:embed="rId3">
            <a:alphaModFix/>
          </a:blip>
          <a:srcRect b="0" l="0" r="0" t="0"/>
          <a:stretch/>
        </p:blipFill>
        <p:spPr>
          <a:xfrm>
            <a:off x="1157800" y="2856875"/>
            <a:ext cx="6828401" cy="1847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4"/>
          <p:cNvSpPr txBox="1"/>
          <p:nvPr/>
        </p:nvSpPr>
        <p:spPr>
          <a:xfrm>
            <a:off x="726047" y="1543068"/>
            <a:ext cx="5334000" cy="17007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900"/>
              <a:buFont typeface="Arial"/>
              <a:buNone/>
            </a:pPr>
            <a:r>
              <a:t/>
            </a:r>
            <a:endParaRPr b="0" i="0" sz="1900" u="none" cap="none" strike="noStrike">
              <a:solidFill>
                <a:schemeClr val="dk1"/>
              </a:solidFill>
              <a:latin typeface="Helvetica Neue Light"/>
              <a:ea typeface="Helvetica Neue Light"/>
              <a:cs typeface="Helvetica Neue Light"/>
              <a:sym typeface="Helvetica Neue Light"/>
            </a:endParaRPr>
          </a:p>
          <a:p>
            <a:pPr indent="-171450" lvl="0" marL="285750" marR="0" rtl="0" algn="just">
              <a:lnSpc>
                <a:spcPct val="100000"/>
              </a:lnSpc>
              <a:spcBef>
                <a:spcPts val="0"/>
              </a:spcBef>
              <a:spcAft>
                <a:spcPts val="0"/>
              </a:spcAft>
              <a:buClr>
                <a:srgbClr val="000000"/>
              </a:buClr>
              <a:buSzPts val="1800"/>
              <a:buFont typeface="Arial"/>
              <a:buNone/>
            </a:pPr>
            <a:r>
              <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000000"/>
              </a:buClr>
              <a:buSzPts val="1900"/>
              <a:buFont typeface="Arial"/>
              <a:buNone/>
            </a:pPr>
            <a:r>
              <a:rPr b="0" i="0" lang="es" sz="1900" u="none" cap="none" strike="noStrike">
                <a:solidFill>
                  <a:schemeClr val="dk1"/>
                </a:solidFill>
                <a:latin typeface="Helvetica Neue Light"/>
                <a:ea typeface="Helvetica Neue Light"/>
                <a:cs typeface="Helvetica Neue Light"/>
                <a:sym typeface="Helvetica Neue Light"/>
              </a:rPr>
              <a:t> </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Helvetica Neue Light"/>
              <a:ea typeface="Helvetica Neue Light"/>
              <a:cs typeface="Helvetica Neue Light"/>
              <a:sym typeface="Helvetica Neue Light"/>
            </a:endParaRPr>
          </a:p>
        </p:txBody>
      </p:sp>
      <p:sp>
        <p:nvSpPr>
          <p:cNvPr id="522" name="Google Shape;522;p84"/>
          <p:cNvSpPr txBox="1"/>
          <p:nvPr/>
        </p:nvSpPr>
        <p:spPr>
          <a:xfrm>
            <a:off x="560500" y="1888600"/>
            <a:ext cx="4682100" cy="26898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600"/>
              <a:buFont typeface="Arial"/>
              <a:buNone/>
            </a:pPr>
            <a:r>
              <a:rPr b="0" i="0" lang="es" sz="1350" u="none" cap="none" strike="noStrike">
                <a:solidFill>
                  <a:schemeClr val="dk1"/>
                </a:solidFill>
                <a:latin typeface="DM Sans"/>
                <a:ea typeface="DM Sans"/>
                <a:cs typeface="DM Sans"/>
                <a:sym typeface="DM Sans"/>
              </a:rPr>
              <a:t>Se tienen en cuenta </a:t>
            </a:r>
            <a:r>
              <a:rPr b="1" i="0" lang="es" sz="1350" u="none" cap="none" strike="noStrike">
                <a:solidFill>
                  <a:schemeClr val="dk1"/>
                </a:solidFill>
                <a:latin typeface="DM Sans"/>
                <a:ea typeface="DM Sans"/>
                <a:cs typeface="DM Sans"/>
                <a:sym typeface="DM Sans"/>
              </a:rPr>
              <a:t>dos parámetros</a:t>
            </a:r>
            <a:r>
              <a:rPr b="0" i="0" lang="es" sz="1350" u="none" cap="none" strike="noStrike">
                <a:solidFill>
                  <a:schemeClr val="dk1"/>
                </a:solidFill>
                <a:latin typeface="DM Sans"/>
                <a:ea typeface="DM Sans"/>
                <a:cs typeface="DM Sans"/>
                <a:sym typeface="DM Sans"/>
              </a:rPr>
              <a:t> importantes:</a:t>
            </a:r>
            <a:endParaRPr b="0" i="0" sz="1350" u="none" cap="none" strike="noStrike">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F89D2"/>
              </a:buClr>
              <a:buSzPts val="1350"/>
              <a:buFont typeface="Helvetica Neue"/>
              <a:buChar char="✓"/>
            </a:pPr>
            <a:r>
              <a:rPr b="1" i="0" lang="es" sz="1350" u="none" cap="none" strike="noStrike">
                <a:solidFill>
                  <a:schemeClr val="dk1"/>
                </a:solidFill>
                <a:highlight>
                  <a:srgbClr val="EAFF6A"/>
                </a:highlight>
                <a:latin typeface="DM Sans"/>
                <a:ea typeface="DM Sans"/>
                <a:cs typeface="DM Sans"/>
                <a:sym typeface="DM Sans"/>
              </a:rPr>
              <a:t>eps:</a:t>
            </a:r>
            <a:r>
              <a:rPr b="1" i="0" lang="es" sz="1350" u="none" cap="none" strike="noStrike">
                <a:solidFill>
                  <a:schemeClr val="dk1"/>
                </a:solidFill>
                <a:latin typeface="DM Sans"/>
                <a:ea typeface="DM Sans"/>
                <a:cs typeface="DM Sans"/>
                <a:sym typeface="DM Sans"/>
              </a:rPr>
              <a:t> </a:t>
            </a:r>
            <a:r>
              <a:rPr b="0" i="0" lang="es" sz="1350" u="none" cap="none" strike="noStrike">
                <a:solidFill>
                  <a:schemeClr val="dk1"/>
                </a:solidFill>
                <a:latin typeface="DM Sans"/>
                <a:ea typeface="DM Sans"/>
                <a:cs typeface="DM Sans"/>
                <a:sym typeface="DM Sans"/>
              </a:rPr>
              <a:t>Define la vecindad alrededor de un punto, si la distancia entre dos puntos es menor o igual a "eps", entonces se consideran vecinos. Si el valor de eps se elige demasiado pequeño, gran parte de los datos se considerarán valores atípicos.</a:t>
            </a:r>
            <a:endParaRPr b="0" i="0" sz="1350" u="none" cap="none" strike="noStrike">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F89D2"/>
              </a:buClr>
              <a:buSzPts val="1350"/>
              <a:buFont typeface="Helvetica Neue"/>
              <a:buChar char="✓"/>
            </a:pPr>
            <a:r>
              <a:rPr b="1" i="0" lang="es" sz="1350" u="none" cap="none" strike="noStrike">
                <a:solidFill>
                  <a:schemeClr val="dk1"/>
                </a:solidFill>
                <a:highlight>
                  <a:srgbClr val="EAFF6A"/>
                </a:highlight>
                <a:latin typeface="DM Sans"/>
                <a:ea typeface="DM Sans"/>
                <a:cs typeface="DM Sans"/>
                <a:sym typeface="DM Sans"/>
              </a:rPr>
              <a:t>MinPts:</a:t>
            </a:r>
            <a:r>
              <a:rPr b="1" i="0" lang="es" sz="1350" u="none" cap="none" strike="noStrike">
                <a:solidFill>
                  <a:schemeClr val="dk1"/>
                </a:solidFill>
                <a:latin typeface="DM Sans"/>
                <a:ea typeface="DM Sans"/>
                <a:cs typeface="DM Sans"/>
                <a:sym typeface="DM Sans"/>
              </a:rPr>
              <a:t> </a:t>
            </a:r>
            <a:r>
              <a:rPr b="0" i="0" lang="es" sz="1350" u="none" cap="none" strike="noStrike">
                <a:solidFill>
                  <a:schemeClr val="dk1"/>
                </a:solidFill>
                <a:latin typeface="DM Sans"/>
                <a:ea typeface="DM Sans"/>
                <a:cs typeface="DM Sans"/>
                <a:sym typeface="DM Sans"/>
              </a:rPr>
              <a:t>Número mínimo de vecinos (puntos) dentro del radio eps. MinPts se pueden calcular del número de dimensiones D como </a:t>
            </a:r>
            <a:r>
              <a:rPr b="1" i="0" lang="es" sz="1350" u="none" cap="none" strike="noStrike">
                <a:solidFill>
                  <a:schemeClr val="dk1"/>
                </a:solidFill>
                <a:latin typeface="DM Sans"/>
                <a:ea typeface="DM Sans"/>
                <a:cs typeface="DM Sans"/>
                <a:sym typeface="DM Sans"/>
              </a:rPr>
              <a:t>MinPts &gt;= D + 1</a:t>
            </a:r>
            <a:r>
              <a:rPr b="0" i="0" lang="es" sz="1350" u="none" cap="none" strike="noStrike">
                <a:solidFill>
                  <a:schemeClr val="dk1"/>
                </a:solidFill>
                <a:latin typeface="DM Sans"/>
                <a:ea typeface="DM Sans"/>
                <a:cs typeface="DM Sans"/>
                <a:sym typeface="DM Sans"/>
              </a:rPr>
              <a:t>. El valor mínimo de MinPts debe ser de al menos 3.</a:t>
            </a:r>
            <a:endParaRPr b="0" i="0" sz="1350" u="none" cap="none" strike="noStrike">
              <a:solidFill>
                <a:schemeClr val="dk1"/>
              </a:solidFill>
              <a:latin typeface="DM Sans"/>
              <a:ea typeface="DM Sans"/>
              <a:cs typeface="DM Sans"/>
              <a:sym typeface="DM Sans"/>
            </a:endParaRPr>
          </a:p>
        </p:txBody>
      </p:sp>
      <p:pic>
        <p:nvPicPr>
          <p:cNvPr id="523" name="Google Shape;523;p84"/>
          <p:cNvPicPr preferRelativeResize="0"/>
          <p:nvPr/>
        </p:nvPicPr>
        <p:blipFill rotWithShape="1">
          <a:blip r:embed="rId3">
            <a:alphaModFix/>
          </a:blip>
          <a:srcRect b="0" l="0" r="0" t="0"/>
          <a:stretch/>
        </p:blipFill>
        <p:spPr>
          <a:xfrm>
            <a:off x="5597050" y="1888599"/>
            <a:ext cx="3103325" cy="2205525"/>
          </a:xfrm>
          <a:prstGeom prst="rect">
            <a:avLst/>
          </a:prstGeom>
          <a:noFill/>
          <a:ln>
            <a:noFill/>
          </a:ln>
        </p:spPr>
      </p:pic>
      <p:sp>
        <p:nvSpPr>
          <p:cNvPr id="524" name="Google Shape;524;p84"/>
          <p:cNvSpPr txBox="1"/>
          <p:nvPr/>
        </p:nvSpPr>
        <p:spPr>
          <a:xfrm>
            <a:off x="465375" y="1190800"/>
            <a:ext cx="84336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Clustering basados en Densidad</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5"/>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Actividad colaborativa</a:t>
            </a:r>
            <a:endParaRPr b="1" i="0" sz="3500" u="none" cap="none" strike="noStrike">
              <a:solidFill>
                <a:srgbClr val="EAFF6A"/>
              </a:solidFill>
              <a:latin typeface="DM Sans"/>
              <a:ea typeface="DM Sans"/>
              <a:cs typeface="DM Sans"/>
              <a:sym typeface="DM Sans"/>
            </a:endParaRPr>
          </a:p>
        </p:txBody>
      </p:sp>
      <p:sp>
        <p:nvSpPr>
          <p:cNvPr id="530" name="Google Shape;530;p85"/>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 sz="2500" u="none" cap="none" strike="noStrike">
                <a:solidFill>
                  <a:schemeClr val="lt1"/>
                </a:solidFill>
                <a:latin typeface="DM Sans"/>
                <a:ea typeface="DM Sans"/>
                <a:cs typeface="DM Sans"/>
                <a:sym typeface="DM Sans"/>
              </a:rPr>
              <a:t>Clustering aplicado a acciones</a:t>
            </a:r>
            <a:endParaRPr b="0" i="0" sz="2500" u="none" cap="none" strike="noStrike">
              <a:solidFill>
                <a:srgbClr val="DEFC52"/>
              </a:solidFill>
              <a:latin typeface="Helvetica Neue Light"/>
              <a:ea typeface="Helvetica Neue Light"/>
              <a:cs typeface="Helvetica Neue Light"/>
              <a:sym typeface="Helvetica Neue Light"/>
            </a:endParaRPr>
          </a:p>
        </p:txBody>
      </p:sp>
      <p:sp>
        <p:nvSpPr>
          <p:cNvPr id="531" name="Google Shape;531;p85"/>
          <p:cNvSpPr txBox="1"/>
          <p:nvPr/>
        </p:nvSpPr>
        <p:spPr>
          <a:xfrm>
            <a:off x="473350" y="4227825"/>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a:t>
            </a:r>
            <a:r>
              <a:rPr b="1" i="0" lang="es" sz="2000" u="none" cap="none" strike="noStrike">
                <a:solidFill>
                  <a:srgbClr val="83AEFB"/>
                </a:solidFill>
                <a:latin typeface="DM Sans"/>
                <a:ea typeface="DM Sans"/>
                <a:cs typeface="DM Sans"/>
                <a:sym typeface="DM Sans"/>
              </a:rPr>
              <a:t> minutos</a:t>
            </a:r>
            <a:endParaRPr b="0" i="0" sz="2000" u="none" cap="none" strike="noStrike">
              <a:solidFill>
                <a:srgbClr val="83AEFB"/>
              </a:solidFill>
              <a:latin typeface="DM Sans"/>
              <a:ea typeface="DM Sans"/>
              <a:cs typeface="DM Sans"/>
              <a:sym typeface="DM Sans"/>
            </a:endParaRPr>
          </a:p>
        </p:txBody>
      </p:sp>
      <p:grpSp>
        <p:nvGrpSpPr>
          <p:cNvPr id="532" name="Google Shape;532;p85"/>
          <p:cNvGrpSpPr/>
          <p:nvPr/>
        </p:nvGrpSpPr>
        <p:grpSpPr>
          <a:xfrm>
            <a:off x="473351" y="619523"/>
            <a:ext cx="738900" cy="738900"/>
            <a:chOff x="473351" y="619523"/>
            <a:chExt cx="738900" cy="738900"/>
          </a:xfrm>
        </p:grpSpPr>
        <p:sp>
          <p:nvSpPr>
            <p:cNvPr id="533" name="Google Shape;533;p8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4" name="Google Shape;534;p85" title="ícono de actividad colaborativa"/>
            <p:cNvPicPr preferRelativeResize="0"/>
            <p:nvPr/>
          </p:nvPicPr>
          <p:blipFill rotWithShape="1">
            <a:blip r:embed="rId3">
              <a:alphaModFix/>
            </a:blip>
            <a:srcRect b="0" l="0" r="0" t="0"/>
            <a:stretch/>
          </p:blipFill>
          <p:spPr>
            <a:xfrm>
              <a:off x="616475" y="762647"/>
              <a:ext cx="452650" cy="452650"/>
            </a:xfrm>
            <a:prstGeom prst="rect">
              <a:avLst/>
            </a:prstGeom>
            <a:noFill/>
            <a:ln>
              <a:noFill/>
            </a:ln>
          </p:spPr>
        </p:pic>
      </p:grpSp>
      <p:sp>
        <p:nvSpPr>
          <p:cNvPr id="535" name="Google Shape;535;p85"/>
          <p:cNvSpPr txBox="1"/>
          <p:nvPr/>
        </p:nvSpPr>
        <p:spPr>
          <a:xfrm>
            <a:off x="473350" y="2195500"/>
            <a:ext cx="78555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rgbClr val="B7B7B7"/>
                </a:solidFill>
                <a:latin typeface="DM Sans"/>
                <a:ea typeface="DM Sans"/>
                <a:cs typeface="DM Sans"/>
                <a:sym typeface="DM Sans"/>
              </a:rPr>
              <a:t>Utilizaremos información de precios de acciones para identificar cuales son las más parecidas.</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Discutiremos en el final de la actividad los resultados obtenidos</a:t>
            </a:r>
            <a:endParaRPr b="0" i="0" sz="2500" u="none" cap="none" strike="noStrike">
              <a:solidFill>
                <a:srgbClr val="B7B7B7"/>
              </a:solidFill>
              <a:latin typeface="DM Sans"/>
              <a:ea typeface="DM Sans"/>
              <a:cs typeface="DM Sans"/>
              <a:sym typeface="DM Sans"/>
            </a:endParaRPr>
          </a:p>
        </p:txBody>
      </p:sp>
      <p:sp>
        <p:nvSpPr>
          <p:cNvPr id="536" name="Google Shape;536;p85"/>
          <p:cNvSpPr txBox="1"/>
          <p:nvPr/>
        </p:nvSpPr>
        <p:spPr>
          <a:xfrm>
            <a:off x="473350" y="3008625"/>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a:t>
            </a:r>
            <a:r>
              <a:rPr b="1" i="0" lang="es" sz="2000" u="none" cap="none" strike="noStrike">
                <a:solidFill>
                  <a:srgbClr val="83AEFB"/>
                </a:solidFill>
                <a:latin typeface="DM Sans"/>
                <a:ea typeface="DM Sans"/>
                <a:cs typeface="DM Sans"/>
                <a:sym typeface="DM Sans"/>
              </a:rPr>
              <a:t> minutos</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grpSp>
        <p:nvGrpSpPr>
          <p:cNvPr id="541" name="Google Shape;541;p86"/>
          <p:cNvGrpSpPr/>
          <p:nvPr/>
        </p:nvGrpSpPr>
        <p:grpSpPr>
          <a:xfrm>
            <a:off x="457350" y="468286"/>
            <a:ext cx="431074" cy="431074"/>
            <a:chOff x="473351" y="619523"/>
            <a:chExt cx="738900" cy="738900"/>
          </a:xfrm>
        </p:grpSpPr>
        <p:sp>
          <p:nvSpPr>
            <p:cNvPr id="542" name="Google Shape;542;p8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3" name="Google Shape;543;p86" title="ícono de actividad colaborativa"/>
            <p:cNvPicPr preferRelativeResize="0"/>
            <p:nvPr/>
          </p:nvPicPr>
          <p:blipFill rotWithShape="1">
            <a:blip r:embed="rId3">
              <a:alphaModFix/>
            </a:blip>
            <a:srcRect b="0" l="0" r="0" t="0"/>
            <a:stretch/>
          </p:blipFill>
          <p:spPr>
            <a:xfrm>
              <a:off x="616475" y="762647"/>
              <a:ext cx="452650" cy="452650"/>
            </a:xfrm>
            <a:prstGeom prst="rect">
              <a:avLst/>
            </a:prstGeom>
            <a:noFill/>
            <a:ln>
              <a:noFill/>
            </a:ln>
          </p:spPr>
        </p:pic>
      </p:grpSp>
      <p:sp>
        <p:nvSpPr>
          <p:cNvPr id="544" name="Google Shape;544;p86"/>
          <p:cNvSpPr txBox="1"/>
          <p:nvPr/>
        </p:nvSpPr>
        <p:spPr>
          <a:xfrm>
            <a:off x="501450" y="990525"/>
            <a:ext cx="8967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Clustering aplicado a acciones</a:t>
            </a:r>
            <a:endParaRPr b="1" i="0" sz="4000" u="none" cap="none" strike="noStrike">
              <a:solidFill>
                <a:schemeClr val="dk1"/>
              </a:solidFill>
              <a:latin typeface="DM Sans"/>
              <a:ea typeface="DM Sans"/>
              <a:cs typeface="DM Sans"/>
              <a:sym typeface="DM Sans"/>
            </a:endParaRPr>
          </a:p>
        </p:txBody>
      </p:sp>
      <p:sp>
        <p:nvSpPr>
          <p:cNvPr id="545" name="Google Shape;545;p8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COLABORATIVA</a:t>
            </a:r>
            <a:endParaRPr b="0" i="0" sz="1400" u="none" cap="none" strike="noStrike">
              <a:solidFill>
                <a:srgbClr val="000000"/>
              </a:solidFill>
              <a:latin typeface="DM Sans"/>
              <a:ea typeface="DM Sans"/>
              <a:cs typeface="DM Sans"/>
              <a:sym typeface="DM Sans"/>
            </a:endParaRPr>
          </a:p>
        </p:txBody>
      </p:sp>
      <p:sp>
        <p:nvSpPr>
          <p:cNvPr id="546" name="Google Shape;546;p86"/>
          <p:cNvSpPr txBox="1"/>
          <p:nvPr/>
        </p:nvSpPr>
        <p:spPr>
          <a:xfrm>
            <a:off x="472000" y="2168450"/>
            <a:ext cx="38346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Consigna:</a:t>
            </a:r>
            <a:r>
              <a:rPr b="0" i="0" lang="es"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DM Sans"/>
              <a:buAutoNum type="arabicPeriod"/>
            </a:pPr>
            <a:r>
              <a:rPr b="0" i="0" lang="es" sz="1350" u="none" cap="none" strike="noStrike">
                <a:solidFill>
                  <a:srgbClr val="000000"/>
                </a:solidFill>
                <a:latin typeface="DM Sans"/>
                <a:ea typeface="DM Sans"/>
                <a:cs typeface="DM Sans"/>
                <a:sym typeface="DM Sans"/>
              </a:rPr>
              <a:t>Importar datos de Acciones Globales (que están hosteados en GITHUB en el siguiente enlace Monitoreo de Acciones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DM Sans"/>
              <a:buAutoNum type="arabicPeriod"/>
            </a:pPr>
            <a:r>
              <a:rPr b="0" i="0" lang="es" sz="1350" u="none" cap="none" strike="noStrike">
                <a:solidFill>
                  <a:srgbClr val="000000"/>
                </a:solidFill>
                <a:latin typeface="DM Sans"/>
                <a:ea typeface="DM Sans"/>
                <a:cs typeface="DM Sans"/>
                <a:sym typeface="DM Sans"/>
              </a:rPr>
              <a:t>Identificar qué algoritmo de clustering aplicaría en este caso para identificar qué acciones serían similares: No Jerárquico (K-means), Jerárquico (Aglomerativo), Densidad (DBSCAN)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547" name="Google Shape;547;p86"/>
          <p:cNvSpPr txBox="1"/>
          <p:nvPr/>
        </p:nvSpPr>
        <p:spPr>
          <a:xfrm>
            <a:off x="4572000" y="23543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3</a:t>
            </a:r>
            <a:r>
              <a:rPr lang="es" sz="1350">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Aplicar la alternativa elegida y establecer conclusiones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548" name="Google Shape;548;p86"/>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100" u="none" cap="none" strike="noStrike">
                <a:solidFill>
                  <a:srgbClr val="999999"/>
                </a:solidFill>
                <a:latin typeface="DM Sans"/>
                <a:ea typeface="DM Sans"/>
                <a:cs typeface="DM Sans"/>
                <a:sym typeface="DM Sans"/>
              </a:rPr>
              <a:t>NOTA:</a:t>
            </a:r>
            <a:r>
              <a:rPr b="0" i="0" lang="es" sz="1100" u="none" cap="none" strike="noStrike">
                <a:solidFill>
                  <a:srgbClr val="999999"/>
                </a:solidFill>
                <a:latin typeface="DM Sans"/>
                <a:ea typeface="DM Sans"/>
                <a:cs typeface="DM Sans"/>
                <a:sym typeface="DM Sans"/>
              </a:rPr>
              <a:t> usaremos los breakouts rooms. El tutor/a tendrá el rol de facilitador/a.</a:t>
            </a:r>
            <a:endParaRPr b="0" i="1" sz="1000" u="sng" cap="none" strike="noStrike">
              <a:solidFill>
                <a:srgbClr val="83AEFB"/>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7"/>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lang="es" sz="5000">
                <a:solidFill>
                  <a:srgbClr val="E8E7E3"/>
                </a:solidFil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Puesta en común</a:t>
            </a:r>
            <a:endParaRPr b="1" i="0" sz="4000" u="none" cap="none" strike="noStrike">
              <a:solidFill>
                <a:schemeClr val="lt1"/>
              </a:solidFill>
              <a:latin typeface="DM Sans"/>
              <a:ea typeface="DM Sans"/>
              <a:cs typeface="DM Sans"/>
              <a:sym typeface="DM Sans"/>
            </a:endParaRPr>
          </a:p>
        </p:txBody>
      </p:sp>
      <p:sp>
        <p:nvSpPr>
          <p:cNvPr id="554" name="Google Shape;554;p87"/>
          <p:cNvSpPr txBox="1"/>
          <p:nvPr/>
        </p:nvSpPr>
        <p:spPr>
          <a:xfrm>
            <a:off x="2998200" y="3987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chemeClr val="lt1"/>
                </a:solidFill>
                <a:latin typeface="DM Sans"/>
                <a:ea typeface="DM Sans"/>
                <a:cs typeface="DM Sans"/>
                <a:sym typeface="DM Sans"/>
              </a:rPr>
              <a:t>15 minutos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8"/>
          <p:cNvSpPr txBox="1"/>
          <p:nvPr/>
        </p:nvSpPr>
        <p:spPr>
          <a:xfrm>
            <a:off x="501450" y="1081750"/>
            <a:ext cx="7939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Puesta en común</a:t>
            </a:r>
            <a:endParaRPr b="1" i="0" sz="4000" u="none" cap="none" strike="noStrike">
              <a:solidFill>
                <a:schemeClr val="dk1"/>
              </a:solidFill>
              <a:latin typeface="DM Sans"/>
              <a:ea typeface="DM Sans"/>
              <a:cs typeface="DM Sans"/>
              <a:sym typeface="DM Sans"/>
            </a:endParaRPr>
          </a:p>
        </p:txBody>
      </p:sp>
      <p:pic>
        <p:nvPicPr>
          <p:cNvPr id="560" name="Google Shape;560;p8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61" name="Google Shape;561;p88"/>
          <p:cNvSpPr txBox="1"/>
          <p:nvPr/>
        </p:nvSpPr>
        <p:spPr>
          <a:xfrm>
            <a:off x="573425" y="1820650"/>
            <a:ext cx="8238300" cy="9285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Un estudiante por grupo abrirá micrófono para responder:</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t/>
            </a:r>
            <a:endParaRPr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00">
              <a:latin typeface="DM Sans"/>
              <a:ea typeface="DM Sans"/>
              <a:cs typeface="DM Sans"/>
              <a:sym typeface="DM Sans"/>
            </a:endParaRPr>
          </a:p>
        </p:txBody>
      </p:sp>
      <p:grpSp>
        <p:nvGrpSpPr>
          <p:cNvPr id="562" name="Google Shape;562;p88"/>
          <p:cNvGrpSpPr/>
          <p:nvPr/>
        </p:nvGrpSpPr>
        <p:grpSpPr>
          <a:xfrm>
            <a:off x="457350" y="468286"/>
            <a:ext cx="431074" cy="431074"/>
            <a:chOff x="473351" y="619523"/>
            <a:chExt cx="738900" cy="738900"/>
          </a:xfrm>
        </p:grpSpPr>
        <p:sp>
          <p:nvSpPr>
            <p:cNvPr id="563" name="Google Shape;563;p8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4" name="Google Shape;564;p88" title="ícono de actividad colaborativa"/>
            <p:cNvPicPr preferRelativeResize="0"/>
            <p:nvPr/>
          </p:nvPicPr>
          <p:blipFill rotWithShape="1">
            <a:blip r:embed="rId4">
              <a:alphaModFix/>
            </a:blip>
            <a:srcRect b="0" l="0" r="0" t="0"/>
            <a:stretch/>
          </p:blipFill>
          <p:spPr>
            <a:xfrm>
              <a:off x="616475" y="762647"/>
              <a:ext cx="452650" cy="452650"/>
            </a:xfrm>
            <a:prstGeom prst="rect">
              <a:avLst/>
            </a:prstGeom>
            <a:noFill/>
            <a:ln>
              <a:noFill/>
            </a:ln>
          </p:spPr>
        </p:pic>
      </p:grpSp>
      <p:sp>
        <p:nvSpPr>
          <p:cNvPr id="565" name="Google Shape;565;p88"/>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COLABORATIVA</a:t>
            </a:r>
            <a:endParaRPr b="0" i="0" sz="1400" u="none" cap="none" strike="noStrike">
              <a:solidFill>
                <a:srgbClr val="000000"/>
              </a:solidFill>
              <a:latin typeface="DM Sans"/>
              <a:ea typeface="DM Sans"/>
              <a:cs typeface="DM Sans"/>
              <a:sym typeface="DM Sans"/>
            </a:endParaRPr>
          </a:p>
        </p:txBody>
      </p:sp>
      <p:graphicFrame>
        <p:nvGraphicFramePr>
          <p:cNvPr id="566" name="Google Shape;566;p88"/>
          <p:cNvGraphicFramePr/>
          <p:nvPr/>
        </p:nvGraphicFramePr>
        <p:xfrm>
          <a:off x="952500" y="2347250"/>
          <a:ext cx="3000000" cy="3000000"/>
        </p:xfrm>
        <a:graphic>
          <a:graphicData uri="http://schemas.openxmlformats.org/drawingml/2006/table">
            <a:tbl>
              <a:tblPr>
                <a:noFill/>
                <a:tableStyleId>{DE0428F4-39BD-45A5-BA9B-DF45B4048378}</a:tableStyleId>
              </a:tblPr>
              <a:tblGrid>
                <a:gridCol w="2068250"/>
                <a:gridCol w="2513250"/>
                <a:gridCol w="2657475"/>
              </a:tblGrid>
              <a:tr h="381000">
                <a:tc>
                  <a:txBody>
                    <a:bodyPr/>
                    <a:lstStyle/>
                    <a:p>
                      <a:pPr indent="0" lvl="0" marL="0" rtl="0" algn="l">
                        <a:spcBef>
                          <a:spcPts val="0"/>
                        </a:spcBef>
                        <a:spcAft>
                          <a:spcPts val="0"/>
                        </a:spcAft>
                        <a:buNone/>
                      </a:pPr>
                      <a:r>
                        <a:t/>
                      </a:r>
                      <a:endParaRPr/>
                    </a:p>
                  </a:txBody>
                  <a:tcPr marT="91425" marB="91425" marR="91425" marL="91425">
                    <a:solidFill>
                      <a:srgbClr val="D4D4D4"/>
                    </a:solidFill>
                  </a:tcPr>
                </a:tc>
                <a:tc>
                  <a:txBody>
                    <a:bodyPr/>
                    <a:lstStyle/>
                    <a:p>
                      <a:pPr indent="0" lvl="0" marL="0" rtl="0" algn="l">
                        <a:spcBef>
                          <a:spcPts val="0"/>
                        </a:spcBef>
                        <a:spcAft>
                          <a:spcPts val="0"/>
                        </a:spcAft>
                        <a:buNone/>
                      </a:pPr>
                      <a:r>
                        <a:rPr lang="es"/>
                        <a:t>Algoritmo elegido</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s"/>
                        <a:t>Justificación</a:t>
                      </a:r>
                      <a:endParaRPr/>
                    </a:p>
                  </a:txBody>
                  <a:tcPr marT="91425" marB="91425" marR="91425" marL="91425"/>
                </a:tc>
              </a:tr>
              <a:tr h="381000">
                <a:tc>
                  <a:txBody>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No Jerárquico (K-means)</a:t>
                      </a:r>
                      <a:endParaRPr/>
                    </a:p>
                  </a:txBody>
                  <a:tcPr marT="91425" marB="91425" marR="91425" marL="91425">
                    <a:solidFill>
                      <a:srgbClr val="D4D4D4"/>
                    </a:solidFill>
                  </a:tcPr>
                </a:tc>
                <a:tc>
                  <a:txBody>
                    <a:bodyPr/>
                    <a:lstStyle/>
                    <a:p>
                      <a:pPr indent="0" lvl="0" marL="0" rtl="0" algn="l">
                        <a:spcBef>
                          <a:spcPts val="0"/>
                        </a:spcBef>
                        <a:spcAft>
                          <a:spcPts val="0"/>
                        </a:spcAft>
                        <a:buNone/>
                      </a:pPr>
                      <a:r>
                        <a:t/>
                      </a:r>
                      <a:endParaRPr sz="1350">
                        <a:solidFill>
                          <a:schemeClr val="dk1"/>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Jerárquico (Aglomerativo)</a:t>
                      </a:r>
                      <a:endParaRPr/>
                    </a:p>
                  </a:txBody>
                  <a:tcPr marT="91425" marB="91425" marR="91425" marL="91425">
                    <a:solidFill>
                      <a:srgbClr val="D4D4D4"/>
                    </a:solidFill>
                  </a:tcPr>
                </a:tc>
                <a:tc>
                  <a:txBody>
                    <a:bodyPr/>
                    <a:lstStyle/>
                    <a:p>
                      <a:pPr indent="0" lvl="0" marL="0" rtl="0" algn="l">
                        <a:spcBef>
                          <a:spcPts val="0"/>
                        </a:spcBef>
                        <a:spcAft>
                          <a:spcPts val="0"/>
                        </a:spcAft>
                        <a:buNone/>
                      </a:pPr>
                      <a:r>
                        <a:t/>
                      </a:r>
                      <a:endParaRPr sz="1350">
                        <a:solidFill>
                          <a:schemeClr val="dk1"/>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Densidad (DBSCAN)</a:t>
                      </a:r>
                      <a:endParaRPr sz="1350">
                        <a:solidFill>
                          <a:schemeClr val="dk1"/>
                        </a:solidFill>
                        <a:latin typeface="DM Sans"/>
                        <a:ea typeface="DM Sans"/>
                        <a:cs typeface="DM Sans"/>
                        <a:sym typeface="DM Sans"/>
                      </a:endParaRPr>
                    </a:p>
                  </a:txBody>
                  <a:tcPr marT="91425" marB="91425" marR="91425" marL="91425">
                    <a:solidFill>
                      <a:srgbClr val="D4D4D4"/>
                    </a:solidFill>
                  </a:tcPr>
                </a:tc>
                <a:tc>
                  <a:txBody>
                    <a:bodyPr/>
                    <a:lstStyle/>
                    <a:p>
                      <a:pPr indent="0" lvl="0" marL="0" rtl="0" algn="l">
                        <a:spcBef>
                          <a:spcPts val="0"/>
                        </a:spcBef>
                        <a:spcAft>
                          <a:spcPts val="0"/>
                        </a:spcAft>
                        <a:buNone/>
                      </a:pPr>
                      <a:r>
                        <a:t/>
                      </a:r>
                      <a:endParaRPr sz="1350">
                        <a:solidFill>
                          <a:schemeClr val="dk1"/>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567" name="Google Shape;567;p88"/>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100">
                <a:solidFill>
                  <a:srgbClr val="999999"/>
                </a:solidFill>
                <a:latin typeface="DM Sans"/>
                <a:ea typeface="DM Sans"/>
                <a:cs typeface="DM Sans"/>
                <a:sym typeface="DM Sans"/>
              </a:rPr>
              <a:t>Copia este cuadro para completarlo y guiar mejor la exposición</a:t>
            </a:r>
            <a:endParaRPr b="0" i="1" sz="1000" u="sng" cap="none" strike="noStrike">
              <a:solidFill>
                <a:srgbClr val="83AEFB"/>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5"/>
          <p:cNvSpPr txBox="1"/>
          <p:nvPr/>
        </p:nvSpPr>
        <p:spPr>
          <a:xfrm>
            <a:off x="476250" y="1024800"/>
            <a:ext cx="36774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highlight>
                  <a:srgbClr val="EAFF6A"/>
                </a:highlight>
                <a:latin typeface="DM Sans"/>
                <a:ea typeface="DM Sans"/>
                <a:cs typeface="DM Sans"/>
                <a:sym typeface="DM Sans"/>
              </a:rPr>
              <a:t>Machine Learning está asociado a tres tipos de problemas</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b="0" i="0" lang="es" sz="1350" u="none" cap="none" strike="noStrike">
                <a:solidFill>
                  <a:schemeClr val="dk1"/>
                </a:solidFill>
                <a:latin typeface="DM Sans"/>
                <a:ea typeface="DM Sans"/>
                <a:cs typeface="DM Sans"/>
                <a:sym typeface="DM Sans"/>
              </a:rPr>
              <a:t>Aprendizaje Supervisado</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b="0" i="0" lang="es" sz="1350" u="none" cap="none" strike="noStrike">
                <a:solidFill>
                  <a:schemeClr val="dk1"/>
                </a:solidFill>
                <a:latin typeface="DM Sans"/>
                <a:ea typeface="DM Sans"/>
                <a:cs typeface="DM Sans"/>
                <a:sym typeface="DM Sans"/>
              </a:rPr>
              <a:t>Aprendizaje No supervisado</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b="0" i="0" lang="es" sz="1350" u="none" cap="none" strike="noStrike">
                <a:solidFill>
                  <a:schemeClr val="dk1"/>
                </a:solidFill>
                <a:latin typeface="DM Sans"/>
                <a:ea typeface="DM Sans"/>
                <a:cs typeface="DM Sans"/>
                <a:sym typeface="DM Sans"/>
              </a:rPr>
              <a:t>Aprendizaje por refuerzo</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La</a:t>
            </a:r>
            <a:r>
              <a:rPr b="1" i="0" lang="es" sz="1350" u="none" cap="none" strike="noStrike">
                <a:solidFill>
                  <a:schemeClr val="dk1"/>
                </a:solidFill>
                <a:latin typeface="DM Sans"/>
                <a:ea typeface="DM Sans"/>
                <a:cs typeface="DM Sans"/>
                <a:sym typeface="DM Sans"/>
              </a:rPr>
              <a:t> regresión</a:t>
            </a:r>
            <a:r>
              <a:rPr b="0" i="0" lang="es" sz="1350" u="none" cap="none" strike="noStrike">
                <a:solidFill>
                  <a:schemeClr val="dk1"/>
                </a:solidFill>
                <a:latin typeface="DM Sans"/>
                <a:ea typeface="DM Sans"/>
                <a:cs typeface="DM Sans"/>
                <a:sym typeface="DM Sans"/>
              </a:rPr>
              <a:t> hace parte de lo que se conoce como </a:t>
            </a:r>
            <a:r>
              <a:rPr b="1" i="0" lang="es" sz="1350" u="none" cap="none" strike="noStrike">
                <a:solidFill>
                  <a:schemeClr val="dk1"/>
                </a:solidFill>
                <a:latin typeface="DM Sans"/>
                <a:ea typeface="DM Sans"/>
                <a:cs typeface="DM Sans"/>
                <a:sym typeface="DM Sans"/>
              </a:rPr>
              <a:t>Aprendizaje Supervisado</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La </a:t>
            </a:r>
            <a:r>
              <a:rPr b="1" i="0" lang="es" sz="1350" u="none" cap="none" strike="noStrike">
                <a:solidFill>
                  <a:schemeClr val="dk1"/>
                </a:solidFill>
                <a:latin typeface="DM Sans"/>
                <a:ea typeface="DM Sans"/>
                <a:cs typeface="DM Sans"/>
                <a:sym typeface="DM Sans"/>
              </a:rPr>
              <a:t>regresión</a:t>
            </a:r>
            <a:r>
              <a:rPr b="0" i="0" lang="es" sz="1350" u="none" cap="none" strike="noStrike">
                <a:solidFill>
                  <a:schemeClr val="dk1"/>
                </a:solidFill>
                <a:latin typeface="DM Sans"/>
                <a:ea typeface="DM Sans"/>
                <a:cs typeface="DM Sans"/>
                <a:sym typeface="DM Sans"/>
              </a:rPr>
              <a:t> se puede llevar a cabo por un amplio número de algoritmos (e.g Modelo lineal, XGBOOST, Random Forest, Regresión Ridge, Lasso y ElasticNet)</a:t>
            </a:r>
            <a:endParaRPr b="0" i="0" sz="1350" u="none" cap="none" strike="noStrike">
              <a:solidFill>
                <a:srgbClr val="000000"/>
              </a:solidFill>
              <a:latin typeface="DM Sans"/>
              <a:ea typeface="DM Sans"/>
              <a:cs typeface="DM Sans"/>
              <a:sym typeface="DM Sans"/>
            </a:endParaRPr>
          </a:p>
        </p:txBody>
      </p:sp>
      <p:pic>
        <p:nvPicPr>
          <p:cNvPr id="121" name="Google Shape;121;p35"/>
          <p:cNvPicPr preferRelativeResize="0"/>
          <p:nvPr/>
        </p:nvPicPr>
        <p:blipFill rotWithShape="1">
          <a:blip r:embed="rId3">
            <a:alphaModFix/>
          </a:blip>
          <a:srcRect b="0" l="0" r="0" t="0"/>
          <a:stretch/>
        </p:blipFill>
        <p:spPr>
          <a:xfrm>
            <a:off x="4153650" y="956950"/>
            <a:ext cx="4567849" cy="3229601"/>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0"/>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583" name="Google Shape;583;p91"/>
          <p:cNvSpPr txBox="1"/>
          <p:nvPr/>
        </p:nvSpPr>
        <p:spPr>
          <a:xfrm>
            <a:off x="2109143" y="2556138"/>
            <a:ext cx="4925700" cy="1064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Análisis predictivo con regresión</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Interpretación de regresión</a:t>
            </a:r>
            <a:endParaRPr b="0" i="0" sz="1350" u="none" cap="none" strike="noStrike">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Clustering</a:t>
            </a:r>
            <a:endParaRPr sz="1350">
              <a:solidFill>
                <a:schemeClr val="lt1"/>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2"/>
          <p:cNvSpPr txBox="1"/>
          <p:nvPr/>
        </p:nvSpPr>
        <p:spPr>
          <a:xfrm>
            <a:off x="475500" y="2287050"/>
            <a:ext cx="81930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100">
                <a:solidFill>
                  <a:srgbClr val="EAFF6A"/>
                </a:solidFill>
                <a:latin typeface="DM Sans"/>
                <a:ea typeface="DM Sans"/>
                <a:cs typeface="DM Sans"/>
                <a:sym typeface="DM Sans"/>
              </a:rPr>
              <a:t>Educación digital</a:t>
            </a:r>
            <a:br>
              <a:rPr b="1" lang="es" sz="3100">
                <a:solidFill>
                  <a:srgbClr val="EAFF6A"/>
                </a:solidFill>
                <a:latin typeface="DM Sans"/>
                <a:ea typeface="DM Sans"/>
                <a:cs typeface="DM Sans"/>
                <a:sym typeface="DM Sans"/>
              </a:rPr>
            </a:br>
            <a:r>
              <a:rPr b="1" lang="es" sz="3100">
                <a:solidFill>
                  <a:schemeClr val="lt1"/>
                </a:solidFill>
                <a:latin typeface="DM Sans"/>
                <a:ea typeface="DM Sans"/>
                <a:cs typeface="DM Sans"/>
                <a:sym typeface="DM Sans"/>
              </a:rPr>
              <a:t>para el mundo real</a:t>
            </a:r>
            <a:r>
              <a:rPr b="1" lang="es" sz="3100">
                <a:solidFill>
                  <a:srgbClr val="EAFF6A"/>
                </a:solidFill>
                <a:latin typeface="DM Sans"/>
                <a:ea typeface="DM Sans"/>
                <a:cs typeface="DM Sans"/>
                <a:sym typeface="DM Sans"/>
              </a:rPr>
              <a:t>.</a:t>
            </a:r>
            <a:endParaRPr b="1" sz="3100">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6"/>
          <p:cNvSpPr txBox="1"/>
          <p:nvPr/>
        </p:nvSpPr>
        <p:spPr>
          <a:xfrm>
            <a:off x="647400" y="345975"/>
            <a:ext cx="75657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lt1"/>
                </a:solidFill>
                <a:latin typeface="DM Sans"/>
                <a:ea typeface="DM Sans"/>
                <a:cs typeface="DM Sans"/>
                <a:sym typeface="DM Sans"/>
              </a:rPr>
              <a:t>Tipos de problemas que resuelve el Aprendizaje Supervisado</a:t>
            </a:r>
            <a:endParaRPr b="1" i="0" sz="3500" u="none" cap="none" strike="noStrike">
              <a:solidFill>
                <a:schemeClr val="lt1"/>
              </a:solidFill>
              <a:latin typeface="DM Sans"/>
              <a:ea typeface="DM Sans"/>
              <a:cs typeface="DM Sans"/>
              <a:sym typeface="DM Sans"/>
            </a:endParaRPr>
          </a:p>
        </p:txBody>
      </p:sp>
      <p:sp>
        <p:nvSpPr>
          <p:cNvPr id="127" name="Google Shape;127;p36"/>
          <p:cNvSpPr/>
          <p:nvPr/>
        </p:nvSpPr>
        <p:spPr>
          <a:xfrm>
            <a:off x="647400" y="1675700"/>
            <a:ext cx="7849200" cy="2701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6"/>
          <p:cNvSpPr txBox="1"/>
          <p:nvPr/>
        </p:nvSpPr>
        <p:spPr>
          <a:xfrm>
            <a:off x="1028675" y="2375300"/>
            <a:ext cx="3253500" cy="158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Necesitan predecir </a:t>
            </a:r>
            <a:r>
              <a:rPr b="1" i="0" lang="es" sz="1350" u="none" cap="none" strike="noStrike">
                <a:solidFill>
                  <a:schemeClr val="dk1"/>
                </a:solidFill>
                <a:latin typeface="DM Sans"/>
                <a:ea typeface="DM Sans"/>
                <a:cs typeface="DM Sans"/>
                <a:sym typeface="DM Sans"/>
              </a:rPr>
              <a:t>la clase más probable de un elemento</a:t>
            </a:r>
            <a:r>
              <a:rPr b="0" i="0" lang="es" sz="1350" u="none" cap="none" strike="noStrike">
                <a:solidFill>
                  <a:schemeClr val="dk1"/>
                </a:solidFill>
                <a:latin typeface="DM Sans"/>
                <a:ea typeface="DM Sans"/>
                <a:cs typeface="DM Sans"/>
                <a:sym typeface="DM Sans"/>
              </a:rPr>
              <a:t>, en función de un conjunto de variables de entrada. Para este tipo de algoritmos, la variable target o respuesta, </a:t>
            </a:r>
            <a:r>
              <a:rPr b="1" i="0" lang="es" sz="1350" u="none" cap="none" strike="noStrike">
                <a:solidFill>
                  <a:schemeClr val="dk1"/>
                </a:solidFill>
                <a:latin typeface="DM Sans"/>
                <a:ea typeface="DM Sans"/>
                <a:cs typeface="DM Sans"/>
                <a:sym typeface="DM Sans"/>
              </a:rPr>
              <a:t>es una variable de tipo categórica</a:t>
            </a:r>
            <a:r>
              <a:rPr b="0" i="0" lang="es" sz="1350" u="none" cap="none" strike="noStrike">
                <a:solidFill>
                  <a:schemeClr val="dk1"/>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
        <p:nvSpPr>
          <p:cNvPr id="129" name="Google Shape;129;p36"/>
          <p:cNvSpPr txBox="1"/>
          <p:nvPr/>
        </p:nvSpPr>
        <p:spPr>
          <a:xfrm>
            <a:off x="1028675" y="1759700"/>
            <a:ext cx="2166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DM Sans"/>
                <a:ea typeface="DM Sans"/>
                <a:cs typeface="DM Sans"/>
                <a:sym typeface="DM Sans"/>
              </a:rPr>
              <a:t>Problemas de clasificación</a:t>
            </a:r>
            <a:endParaRPr b="1" i="0" sz="1400" u="none" cap="none" strike="noStrike">
              <a:solidFill>
                <a:srgbClr val="000000"/>
              </a:solidFill>
              <a:latin typeface="DM Sans"/>
              <a:ea typeface="DM Sans"/>
              <a:cs typeface="DM Sans"/>
              <a:sym typeface="DM Sans"/>
            </a:endParaRPr>
          </a:p>
        </p:txBody>
      </p:sp>
      <p:sp>
        <p:nvSpPr>
          <p:cNvPr id="130" name="Google Shape;130;p36"/>
          <p:cNvSpPr txBox="1"/>
          <p:nvPr/>
        </p:nvSpPr>
        <p:spPr>
          <a:xfrm>
            <a:off x="4726775" y="2375300"/>
            <a:ext cx="3253500" cy="110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En vez de predecir categorías, </a:t>
            </a:r>
            <a:r>
              <a:rPr b="1" i="0" lang="es" sz="1350" u="none" cap="none" strike="noStrike">
                <a:solidFill>
                  <a:schemeClr val="dk1"/>
                </a:solidFill>
                <a:latin typeface="DM Sans"/>
                <a:ea typeface="DM Sans"/>
                <a:cs typeface="DM Sans"/>
                <a:sym typeface="DM Sans"/>
              </a:rPr>
              <a:t>predicen valores numéricos</a:t>
            </a:r>
            <a:r>
              <a:rPr b="0" i="0" lang="es" sz="1350" u="none" cap="none" strike="noStrike">
                <a:solidFill>
                  <a:schemeClr val="dk1"/>
                </a:solidFill>
                <a:latin typeface="DM Sans"/>
                <a:ea typeface="DM Sans"/>
                <a:cs typeface="DM Sans"/>
                <a:sym typeface="DM Sans"/>
              </a:rPr>
              <a:t>. Es decir, la variable target en un problema de regresión </a:t>
            </a:r>
            <a:r>
              <a:rPr b="1" i="0" lang="es" sz="1350" u="none" cap="none" strike="noStrike">
                <a:solidFill>
                  <a:schemeClr val="dk1"/>
                </a:solidFill>
                <a:latin typeface="DM Sans"/>
                <a:ea typeface="DM Sans"/>
                <a:cs typeface="DM Sans"/>
                <a:sym typeface="DM Sans"/>
              </a:rPr>
              <a:t>es de tipo cuantitativa.</a:t>
            </a:r>
            <a:endParaRPr b="0" i="0" sz="1350" u="none" cap="none" strike="noStrike">
              <a:solidFill>
                <a:srgbClr val="000000"/>
              </a:solidFill>
              <a:latin typeface="DM Sans"/>
              <a:ea typeface="DM Sans"/>
              <a:cs typeface="DM Sans"/>
              <a:sym typeface="DM Sans"/>
            </a:endParaRPr>
          </a:p>
        </p:txBody>
      </p:sp>
      <p:sp>
        <p:nvSpPr>
          <p:cNvPr id="131" name="Google Shape;131;p36"/>
          <p:cNvSpPr txBox="1"/>
          <p:nvPr/>
        </p:nvSpPr>
        <p:spPr>
          <a:xfrm>
            <a:off x="4726775" y="1759700"/>
            <a:ext cx="2064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DM Sans"/>
                <a:ea typeface="DM Sans"/>
                <a:cs typeface="DM Sans"/>
                <a:sym typeface="DM Sans"/>
              </a:rPr>
              <a:t>Problemas de regresión</a:t>
            </a:r>
            <a:endParaRPr b="1" i="0" sz="1400" u="none" cap="none" strike="noStrike">
              <a:solidFill>
                <a:srgbClr val="000000"/>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7"/>
          <p:cNvSpPr txBox="1"/>
          <p:nvPr/>
        </p:nvSpPr>
        <p:spPr>
          <a:xfrm>
            <a:off x="473350" y="619525"/>
            <a:ext cx="6131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Aprendizaje Supervisado</a:t>
            </a:r>
            <a:endParaRPr b="1" i="0" sz="4000" u="none" cap="none" strike="noStrike">
              <a:solidFill>
                <a:schemeClr val="dk1"/>
              </a:solidFill>
              <a:latin typeface="DM Sans"/>
              <a:ea typeface="DM Sans"/>
              <a:cs typeface="DM Sans"/>
              <a:sym typeface="DM Sans"/>
            </a:endParaRPr>
          </a:p>
        </p:txBody>
      </p:sp>
      <p:sp>
        <p:nvSpPr>
          <p:cNvPr id="137" name="Google Shape;137;p37"/>
          <p:cNvSpPr txBox="1"/>
          <p:nvPr/>
        </p:nvSpPr>
        <p:spPr>
          <a:xfrm>
            <a:off x="566800" y="2150463"/>
            <a:ext cx="33402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350"/>
              <a:buFont typeface="Arial"/>
              <a:buNone/>
            </a:pPr>
            <a:r>
              <a:rPr b="0" i="0" lang="es" sz="1350" u="none" cap="none" strike="noStrike">
                <a:solidFill>
                  <a:schemeClr val="dk1"/>
                </a:solidFill>
                <a:latin typeface="DM Sans"/>
                <a:ea typeface="DM Sans"/>
                <a:cs typeface="DM Sans"/>
                <a:sym typeface="DM Sans"/>
              </a:rPr>
              <a:t>Entonces, </a:t>
            </a:r>
            <a:r>
              <a:rPr b="1" i="0" lang="es" sz="1350" u="none" cap="none" strike="noStrike">
                <a:solidFill>
                  <a:schemeClr val="dk1"/>
                </a:solidFill>
                <a:latin typeface="DM Sans"/>
                <a:ea typeface="DM Sans"/>
                <a:cs typeface="DM Sans"/>
                <a:sym typeface="DM Sans"/>
              </a:rPr>
              <a:t>¿cómo sé si tengo que utilizar un algoritmo de clasificación o de regresión?</a:t>
            </a:r>
            <a:r>
              <a:rPr b="0" i="0" lang="es" sz="1350" u="none" cap="none" strike="noStrike">
                <a:solidFill>
                  <a:schemeClr val="dk1"/>
                </a:solidFill>
                <a:latin typeface="DM Sans"/>
                <a:ea typeface="DM Sans"/>
                <a:cs typeface="DM Sans"/>
                <a:sym typeface="DM Sans"/>
              </a:rPr>
              <a:t> Depende del tipo de problema que plantea mi variable a predecir 😉</a:t>
            </a:r>
            <a:endParaRPr b="0" i="0" sz="1350" u="none" cap="none" strike="noStrike">
              <a:solidFill>
                <a:srgbClr val="000000"/>
              </a:solidFill>
              <a:latin typeface="DM Sans"/>
              <a:ea typeface="DM Sans"/>
              <a:cs typeface="DM Sans"/>
              <a:sym typeface="DM Sans"/>
            </a:endParaRPr>
          </a:p>
        </p:txBody>
      </p:sp>
      <p:pic>
        <p:nvPicPr>
          <p:cNvPr id="138" name="Google Shape;138;p37"/>
          <p:cNvPicPr preferRelativeResize="0"/>
          <p:nvPr/>
        </p:nvPicPr>
        <p:blipFill rotWithShape="1">
          <a:blip r:embed="rId3">
            <a:alphaModFix/>
          </a:blip>
          <a:srcRect b="0" l="0" r="0" t="0"/>
          <a:stretch/>
        </p:blipFill>
        <p:spPr>
          <a:xfrm>
            <a:off x="4252650" y="1705062"/>
            <a:ext cx="4063550" cy="2114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lt1"/>
                </a:solidFill>
                <a:latin typeface="DM Sans"/>
                <a:ea typeface="DM Sans"/>
                <a:cs typeface="DM Sans"/>
                <a:sym typeface="DM Sans"/>
              </a:rPr>
              <a:t>Regresión dentro de DS</a:t>
            </a:r>
            <a:endParaRPr b="1" i="0" sz="3500" u="none" cap="none" strike="noStrike">
              <a:solidFill>
                <a:schemeClr val="lt1"/>
              </a:solidFill>
              <a:latin typeface="DM Sans"/>
              <a:ea typeface="DM Sans"/>
              <a:cs typeface="DM Sans"/>
              <a:sym typeface="DM Sans"/>
            </a:endParaRPr>
          </a:p>
        </p:txBody>
      </p:sp>
      <p:sp>
        <p:nvSpPr>
          <p:cNvPr id="144" name="Google Shape;144;p38"/>
          <p:cNvSpPr txBox="1"/>
          <p:nvPr/>
        </p:nvSpPr>
        <p:spPr>
          <a:xfrm>
            <a:off x="464750" y="4637850"/>
            <a:ext cx="7056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2"/>
                </a:solidFill>
                <a:latin typeface="DM Sans"/>
                <a:ea typeface="DM Sans"/>
                <a:cs typeface="DM Sans"/>
                <a:sym typeface="DM Sans"/>
              </a:rPr>
              <a:t>Ruta de trabajo elemental para trabajo con algoritmos de Scikit-Learn</a:t>
            </a:r>
            <a:endParaRPr b="0" i="0" sz="1100" u="none" cap="none" strike="noStrike">
              <a:solidFill>
                <a:schemeClr val="dk2"/>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rgbClr val="999999"/>
              </a:solidFill>
              <a:latin typeface="DM Sans"/>
              <a:ea typeface="DM Sans"/>
              <a:cs typeface="DM Sans"/>
              <a:sym typeface="DM Sans"/>
            </a:endParaRPr>
          </a:p>
        </p:txBody>
      </p:sp>
      <p:pic>
        <p:nvPicPr>
          <p:cNvPr id="145" name="Google Shape;145;p38"/>
          <p:cNvPicPr preferRelativeResize="0"/>
          <p:nvPr/>
        </p:nvPicPr>
        <p:blipFill rotWithShape="1">
          <a:blip r:embed="rId3">
            <a:alphaModFix/>
          </a:blip>
          <a:srcRect b="0" l="0" r="0" t="0"/>
          <a:stretch/>
        </p:blipFill>
        <p:spPr>
          <a:xfrm>
            <a:off x="1622950" y="1190000"/>
            <a:ext cx="5898100" cy="3273426"/>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